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Lato" panose="020F0502020204030203" pitchFamily="34" charset="0"/>
      <p:regular r:id="rId27"/>
      <p:bold r:id="rId28"/>
      <p:italic r:id="rId29"/>
      <p:boldItalic r:id="rId30"/>
    </p:embeddedFont>
    <p:embeddedFont>
      <p:font typeface="Raleway" pitchFamily="2" charset="0"/>
      <p:regular r:id="rId31"/>
      <p:bold r:id="rId32"/>
      <p:italic r:id="rId33"/>
      <p:boldItalic r:id="rId34"/>
    </p:embeddedFont>
    <p:embeddedFont>
      <p:font typeface="Sorts Mill Goudy" panose="020B0604020202020204"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660"/>
  </p:normalViewPr>
  <p:slideViewPr>
    <p:cSldViewPr snapToGrid="0">
      <p:cViewPr>
        <p:scale>
          <a:sx n="100" d="100"/>
          <a:sy n="100" d="100"/>
        </p:scale>
        <p:origin x="44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d02af47e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2d02af47e9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d02964034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d02964034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d02964034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d02964034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02964034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02964034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02964034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02964034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d02964034f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d02964034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d02964034f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d02964034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d02964034f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d0296403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d02964034f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d02964034f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d02964034f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d02964034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02964034f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d02964034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d02af47e96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2d02af47e96_0_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d02964034f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d02964034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d02964034f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d02964034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d02964034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d02964034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d062f8457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d062f8457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02af47e96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2d02af47e96_0_3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02af47e96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02af47e96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d02af47e96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d02af47e9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d02af47e96_0_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d02af47e96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d02af47e96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d02af47e96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d0296403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d0296403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d02964034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d02964034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580400" y="822724"/>
            <a:ext cx="5983200" cy="1564200"/>
          </a:xfrm>
          <a:prstGeom prst="rect">
            <a:avLst/>
          </a:prstGeom>
          <a:noFill/>
          <a:ln>
            <a:noFill/>
          </a:ln>
        </p:spPr>
        <p:txBody>
          <a:bodyPr spcFirstLastPara="1" wrap="square" lIns="68575" tIns="34275" rIns="68575" bIns="34275" anchor="b" anchorCtr="0">
            <a:normAutofit/>
          </a:bodyPr>
          <a:lstStyle>
            <a:lvl1pPr lvl="0" algn="ctr"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0" name="Google Shape;90;p14"/>
          <p:cNvSpPr txBox="1">
            <a:spLocks noGrp="1"/>
          </p:cNvSpPr>
          <p:nvPr>
            <p:ph type="subTitle" idx="1"/>
          </p:nvPr>
        </p:nvSpPr>
        <p:spPr>
          <a:xfrm>
            <a:off x="2412000" y="2959328"/>
            <a:ext cx="4320000" cy="1374600"/>
          </a:xfrm>
          <a:prstGeom prst="rect">
            <a:avLst/>
          </a:prstGeom>
          <a:noFill/>
          <a:ln>
            <a:noFill/>
          </a:ln>
        </p:spPr>
        <p:txBody>
          <a:bodyPr spcFirstLastPara="1" wrap="square" lIns="68575" tIns="34275" rIns="68575" bIns="34275" anchor="t" anchorCtr="0">
            <a:normAutofit/>
          </a:bodyPr>
          <a:lstStyle>
            <a:lvl1pPr lvl="0" algn="ctr" rtl="0">
              <a:lnSpc>
                <a:spcPct val="125000"/>
              </a:lnSpc>
              <a:spcBef>
                <a:spcPts val="800"/>
              </a:spcBef>
              <a:spcAft>
                <a:spcPts val="0"/>
              </a:spcAft>
              <a:buSzPts val="1800"/>
              <a:buNone/>
              <a:defRPr sz="1800" i="0"/>
            </a:lvl1pPr>
            <a:lvl2pPr lvl="1" algn="ctr" rtl="0">
              <a:lnSpc>
                <a:spcPct val="150000"/>
              </a:lnSpc>
              <a:spcBef>
                <a:spcPts val="400"/>
              </a:spcBef>
              <a:spcAft>
                <a:spcPts val="0"/>
              </a:spcAft>
              <a:buClr>
                <a:schemeClr val="dk1"/>
              </a:buClr>
              <a:buSzPts val="1500"/>
              <a:buFont typeface="Avenir"/>
              <a:buNone/>
              <a:defRPr sz="1500"/>
            </a:lvl2pPr>
            <a:lvl3pPr lvl="2" algn="ctr" rtl="0">
              <a:lnSpc>
                <a:spcPct val="150000"/>
              </a:lnSpc>
              <a:spcBef>
                <a:spcPts val="400"/>
              </a:spcBef>
              <a:spcAft>
                <a:spcPts val="0"/>
              </a:spcAft>
              <a:buSzPts val="1400"/>
              <a:buNone/>
              <a:defRPr sz="1400"/>
            </a:lvl3pPr>
            <a:lvl4pPr lvl="3" algn="ctr" rtl="0">
              <a:lnSpc>
                <a:spcPct val="150000"/>
              </a:lnSpc>
              <a:spcBef>
                <a:spcPts val="400"/>
              </a:spcBef>
              <a:spcAft>
                <a:spcPts val="0"/>
              </a:spcAft>
              <a:buSzPts val="1200"/>
              <a:buFont typeface="Avenir"/>
              <a:buNone/>
              <a:defRPr sz="1200"/>
            </a:lvl4pPr>
            <a:lvl5pPr lvl="4" algn="ctr" rtl="0">
              <a:lnSpc>
                <a:spcPct val="150000"/>
              </a:lnSpc>
              <a:spcBef>
                <a:spcPts val="400"/>
              </a:spcBef>
              <a:spcAft>
                <a:spcPts val="0"/>
              </a:spcAft>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91" name="Google Shape;91;p14"/>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4"/>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4"/>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94" name="Google Shape;94;p14"/>
          <p:cNvCxnSpPr/>
          <p:nvPr/>
        </p:nvCxnSpPr>
        <p:spPr>
          <a:xfrm>
            <a:off x="4369500" y="2644330"/>
            <a:ext cx="405000" cy="0"/>
          </a:xfrm>
          <a:prstGeom prst="straightConnector1">
            <a:avLst/>
          </a:prstGeom>
          <a:noFill/>
          <a:ln w="12700" cap="flat" cmpd="sng">
            <a:solidFill>
              <a:srgbClr val="FFFFFF"/>
            </a:solidFill>
            <a:prstDash val="solid"/>
            <a:round/>
            <a:headEnd type="none" w="sm" len="sm"/>
            <a:tailEnd type="none" w="sm" len="sm"/>
          </a:ln>
        </p:spPr>
      </p:cxnSp>
      <p:grpSp>
        <p:nvGrpSpPr>
          <p:cNvPr id="95" name="Google Shape;95;p14"/>
          <p:cNvGrpSpPr/>
          <p:nvPr/>
        </p:nvGrpSpPr>
        <p:grpSpPr>
          <a:xfrm rot="2700000">
            <a:off x="7595632" y="3133493"/>
            <a:ext cx="475033" cy="1396524"/>
            <a:chOff x="5959192" y="333389"/>
            <a:chExt cx="633413" cy="1862138"/>
          </a:xfrm>
        </p:grpSpPr>
        <p:grpSp>
          <p:nvGrpSpPr>
            <p:cNvPr id="96" name="Google Shape;96;p14"/>
            <p:cNvGrpSpPr/>
            <p:nvPr/>
          </p:nvGrpSpPr>
          <p:grpSpPr>
            <a:xfrm>
              <a:off x="5959192" y="333389"/>
              <a:ext cx="633413" cy="1419225"/>
              <a:chOff x="5959192" y="333389"/>
              <a:chExt cx="633413" cy="1419225"/>
            </a:xfrm>
          </p:grpSpPr>
          <p:sp>
            <p:nvSpPr>
              <p:cNvPr id="97" name="Google Shape;97;p14"/>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venir"/>
                  <a:ea typeface="Avenir"/>
                  <a:cs typeface="Avenir"/>
                  <a:sym typeface="Avenir"/>
                </a:endParaRPr>
              </a:p>
            </p:txBody>
          </p:sp>
          <p:sp>
            <p:nvSpPr>
              <p:cNvPr id="98" name="Google Shape;98;p14"/>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venir"/>
                  <a:ea typeface="Avenir"/>
                  <a:cs typeface="Avenir"/>
                  <a:sym typeface="Avenir"/>
                </a:endParaRPr>
              </a:p>
            </p:txBody>
          </p:sp>
        </p:grpSp>
        <p:cxnSp>
          <p:nvCxnSpPr>
            <p:cNvPr id="99" name="Google Shape;99;p14"/>
            <p:cNvCxnSpPr/>
            <p:nvPr/>
          </p:nvCxnSpPr>
          <p:spPr>
            <a:xfrm rot="10800000">
              <a:off x="6278280" y="333427"/>
              <a:ext cx="0" cy="1862100"/>
            </a:xfrm>
            <a:prstGeom prst="straightConnector1">
              <a:avLst/>
            </a:prstGeom>
            <a:noFill/>
            <a:ln w="12700" cap="flat" cmpd="sng">
              <a:solidFill>
                <a:srgbClr val="FFFFFF"/>
              </a:solidFill>
              <a:prstDash val="solid"/>
              <a:miter lim="800000"/>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42050" y="296467"/>
            <a:ext cx="7659900" cy="834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2" name="Google Shape;102;p15"/>
          <p:cNvSpPr txBox="1">
            <a:spLocks noGrp="1"/>
          </p:cNvSpPr>
          <p:nvPr>
            <p:ph type="body" idx="1"/>
          </p:nvPr>
        </p:nvSpPr>
        <p:spPr>
          <a:xfrm>
            <a:off x="742050" y="1264444"/>
            <a:ext cx="7659900" cy="30300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800"/>
              </a:spcBef>
              <a:spcAft>
                <a:spcPts val="0"/>
              </a:spcAft>
              <a:buSzPts val="1400"/>
              <a:buChar char="·"/>
              <a:defRPr/>
            </a:lvl1pPr>
            <a:lvl2pPr marL="914400" lvl="1" indent="-228600" algn="l" rtl="0">
              <a:lnSpc>
                <a:spcPct val="150000"/>
              </a:lnSpc>
              <a:spcBef>
                <a:spcPts val="400"/>
              </a:spcBef>
              <a:spcAft>
                <a:spcPts val="0"/>
              </a:spcAft>
              <a:buClr>
                <a:schemeClr val="dk1"/>
              </a:buClr>
              <a:buSzPts val="1400"/>
              <a:buNone/>
              <a:defRPr/>
            </a:lvl2pPr>
            <a:lvl3pPr marL="1371600" lvl="2" indent="-317500" algn="l" rtl="0">
              <a:lnSpc>
                <a:spcPct val="150000"/>
              </a:lnSpc>
              <a:spcBef>
                <a:spcPts val="400"/>
              </a:spcBef>
              <a:spcAft>
                <a:spcPts val="0"/>
              </a:spcAft>
              <a:buSzPts val="1400"/>
              <a:buChar char="·"/>
              <a:defRPr/>
            </a:lvl3pPr>
            <a:lvl4pPr marL="1828800" lvl="3" indent="-228600" algn="l" rtl="0">
              <a:lnSpc>
                <a:spcPct val="150000"/>
              </a:lnSpc>
              <a:spcBef>
                <a:spcPts val="400"/>
              </a:spcBef>
              <a:spcAft>
                <a:spcPts val="0"/>
              </a:spcAft>
              <a:buSzPts val="1400"/>
              <a:buNone/>
              <a:defRPr/>
            </a:lvl4pPr>
            <a:lvl5pPr marL="2286000" lvl="4" indent="-317500" algn="l" rtl="0">
              <a:lnSpc>
                <a:spcPct val="15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3" name="Google Shape;103;p15"/>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15"/>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15"/>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42500" y="1729350"/>
            <a:ext cx="3477600" cy="16848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dk1"/>
              </a:buClr>
              <a:buSzPts val="3600"/>
              <a:buFont typeface="Sorts Mill Goudy"/>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16"/>
          <p:cNvSpPr txBox="1">
            <a:spLocks noGrp="1"/>
          </p:cNvSpPr>
          <p:nvPr>
            <p:ph type="body" idx="1"/>
          </p:nvPr>
        </p:nvSpPr>
        <p:spPr>
          <a:xfrm>
            <a:off x="4923938" y="1729350"/>
            <a:ext cx="3477600" cy="1684800"/>
          </a:xfrm>
          <a:prstGeom prst="rect">
            <a:avLst/>
          </a:prstGeom>
          <a:noFill/>
          <a:ln>
            <a:noFill/>
          </a:ln>
        </p:spPr>
        <p:txBody>
          <a:bodyPr spcFirstLastPara="1" wrap="square" lIns="68575" tIns="34275" rIns="68575" bIns="34275" anchor="ctr" anchorCtr="0">
            <a:normAutofit/>
          </a:bodyPr>
          <a:lstStyle>
            <a:lvl1pPr marL="457200" lvl="0" indent="-228600" algn="ctr" rtl="0">
              <a:lnSpc>
                <a:spcPct val="125000"/>
              </a:lnSpc>
              <a:spcBef>
                <a:spcPts val="800"/>
              </a:spcBef>
              <a:spcAft>
                <a:spcPts val="0"/>
              </a:spcAft>
              <a:buSzPts val="1800"/>
              <a:buNone/>
              <a:defRPr sz="1800" i="1">
                <a:solidFill>
                  <a:schemeClr val="dk1"/>
                </a:solidFill>
              </a:defRPr>
            </a:lvl1pPr>
            <a:lvl2pPr marL="914400" lvl="1" indent="-228600" algn="l" rtl="0">
              <a:lnSpc>
                <a:spcPct val="150000"/>
              </a:lnSpc>
              <a:spcBef>
                <a:spcPts val="400"/>
              </a:spcBef>
              <a:spcAft>
                <a:spcPts val="0"/>
              </a:spcAft>
              <a:buClr>
                <a:srgbClr val="888888"/>
              </a:buClr>
              <a:buSzPts val="1500"/>
              <a:buFont typeface="Avenir"/>
              <a:buNone/>
              <a:defRPr sz="1500">
                <a:solidFill>
                  <a:srgbClr val="888888"/>
                </a:solidFill>
              </a:defRPr>
            </a:lvl2pPr>
            <a:lvl3pPr marL="1371600" lvl="2" indent="-228600" algn="l" rtl="0">
              <a:lnSpc>
                <a:spcPct val="150000"/>
              </a:lnSpc>
              <a:spcBef>
                <a:spcPts val="400"/>
              </a:spcBef>
              <a:spcAft>
                <a:spcPts val="0"/>
              </a:spcAft>
              <a:buSzPts val="1400"/>
              <a:buNone/>
              <a:defRPr sz="1400">
                <a:solidFill>
                  <a:srgbClr val="888888"/>
                </a:solidFill>
              </a:defRPr>
            </a:lvl3pPr>
            <a:lvl4pPr marL="1828800" lvl="3" indent="-228600" algn="l" rtl="0">
              <a:lnSpc>
                <a:spcPct val="150000"/>
              </a:lnSpc>
              <a:spcBef>
                <a:spcPts val="400"/>
              </a:spcBef>
              <a:spcAft>
                <a:spcPts val="0"/>
              </a:spcAft>
              <a:buSzPts val="1200"/>
              <a:buFont typeface="Avenir"/>
              <a:buNone/>
              <a:defRPr sz="1200">
                <a:solidFill>
                  <a:srgbClr val="888888"/>
                </a:solidFill>
              </a:defRPr>
            </a:lvl4pPr>
            <a:lvl5pPr marL="2286000" lvl="4" indent="-228600" algn="l" rtl="0">
              <a:lnSpc>
                <a:spcPct val="150000"/>
              </a:lnSpc>
              <a:spcBef>
                <a:spcPts val="400"/>
              </a:spcBef>
              <a:spcAft>
                <a:spcPts val="0"/>
              </a:spcAft>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09" name="Google Shape;109;p16"/>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0" name="Google Shape;110;p16"/>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16"/>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12" name="Google Shape;112;p16"/>
          <p:cNvSpPr/>
          <p:nvPr/>
        </p:nvSpPr>
        <p:spPr>
          <a:xfrm>
            <a:off x="1077852" y="486978"/>
            <a:ext cx="255300" cy="255300"/>
          </a:xfrm>
          <a:prstGeom prst="ellipse">
            <a:avLst/>
          </a:prstGeom>
          <a:gradFill>
            <a:gsLst>
              <a:gs pos="0">
                <a:srgbClr val="FFFFFF">
                  <a:alpha val="80000"/>
                </a:srgbClr>
              </a:gs>
              <a:gs pos="100000">
                <a:srgbClr val="FFFFFF">
                  <a:alpha val="9803"/>
                </a:srgbClr>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venir"/>
              <a:ea typeface="Avenir"/>
              <a:cs typeface="Avenir"/>
              <a:sym typeface="Avenir"/>
            </a:endParaRPr>
          </a:p>
        </p:txBody>
      </p:sp>
      <p:grpSp>
        <p:nvGrpSpPr>
          <p:cNvPr id="113" name="Google Shape;113;p16"/>
          <p:cNvGrpSpPr/>
          <p:nvPr/>
        </p:nvGrpSpPr>
        <p:grpSpPr>
          <a:xfrm rot="10800000">
            <a:off x="809625" y="732492"/>
            <a:ext cx="693272" cy="783929"/>
            <a:chOff x="6200933" y="2967038"/>
            <a:chExt cx="924362" cy="1045239"/>
          </a:xfrm>
        </p:grpSpPr>
        <p:grpSp>
          <p:nvGrpSpPr>
            <p:cNvPr id="114" name="Google Shape;114;p16"/>
            <p:cNvGrpSpPr/>
            <p:nvPr/>
          </p:nvGrpSpPr>
          <p:grpSpPr>
            <a:xfrm>
              <a:off x="6808136" y="2967038"/>
              <a:ext cx="317159" cy="932400"/>
              <a:chOff x="6808136" y="2967038"/>
              <a:chExt cx="317159" cy="932400"/>
            </a:xfrm>
          </p:grpSpPr>
          <p:sp>
            <p:nvSpPr>
              <p:cNvPr id="115" name="Google Shape;115;p16"/>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venir"/>
                  <a:ea typeface="Avenir"/>
                  <a:cs typeface="Avenir"/>
                  <a:sym typeface="Avenir"/>
                </a:endParaRPr>
              </a:p>
            </p:txBody>
          </p:sp>
          <p:sp>
            <p:nvSpPr>
              <p:cNvPr id="116" name="Google Shape;116;p16"/>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venir"/>
                  <a:ea typeface="Avenir"/>
                  <a:cs typeface="Avenir"/>
                  <a:sym typeface="Avenir"/>
                </a:endParaRPr>
              </a:p>
            </p:txBody>
          </p:sp>
          <p:cxnSp>
            <p:nvCxnSpPr>
              <p:cNvPr id="117" name="Google Shape;117;p16"/>
              <p:cNvCxnSpPr/>
              <p:nvPr/>
            </p:nvCxnSpPr>
            <p:spPr>
              <a:xfrm rot="10800000">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118" name="Google Shape;118;p16"/>
            <p:cNvGrpSpPr/>
            <p:nvPr/>
          </p:nvGrpSpPr>
          <p:grpSpPr>
            <a:xfrm rot="-2700000" flipH="1">
              <a:off x="6484136" y="3104300"/>
              <a:ext cx="317156" cy="932391"/>
              <a:chOff x="6808136" y="2967038"/>
              <a:chExt cx="317159" cy="932400"/>
            </a:xfrm>
          </p:grpSpPr>
          <p:sp>
            <p:nvSpPr>
              <p:cNvPr id="119" name="Google Shape;119;p16"/>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4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venir"/>
                  <a:ea typeface="Avenir"/>
                  <a:cs typeface="Avenir"/>
                  <a:sym typeface="Avenir"/>
                </a:endParaRPr>
              </a:p>
            </p:txBody>
          </p:sp>
          <p:sp>
            <p:nvSpPr>
              <p:cNvPr id="120" name="Google Shape;120;p16"/>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venir"/>
                  <a:ea typeface="Avenir"/>
                  <a:cs typeface="Avenir"/>
                  <a:sym typeface="Avenir"/>
                </a:endParaRPr>
              </a:p>
            </p:txBody>
          </p:sp>
          <p:cxnSp>
            <p:nvCxnSpPr>
              <p:cNvPr id="121" name="Google Shape;121;p16"/>
              <p:cNvCxnSpPr/>
              <p:nvPr/>
            </p:nvCxnSpPr>
            <p:spPr>
              <a:xfrm rot="10800000">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cxnSp>
        <p:nvCxnSpPr>
          <p:cNvPr id="122" name="Google Shape;122;p16"/>
          <p:cNvCxnSpPr/>
          <p:nvPr/>
        </p:nvCxnSpPr>
        <p:spPr>
          <a:xfrm rot="5400000">
            <a:off x="4369500" y="2571751"/>
            <a:ext cx="405000" cy="0"/>
          </a:xfrm>
          <a:prstGeom prst="straightConnector1">
            <a:avLst/>
          </a:prstGeom>
          <a:noFill/>
          <a:ln w="12700" cap="flat" cmpd="sng">
            <a:solidFill>
              <a:srgbClr val="FFFFFF"/>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42050" y="296467"/>
            <a:ext cx="7659900" cy="834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5" name="Google Shape;125;p17"/>
          <p:cNvSpPr txBox="1">
            <a:spLocks noGrp="1"/>
          </p:cNvSpPr>
          <p:nvPr>
            <p:ph type="body" idx="1"/>
          </p:nvPr>
        </p:nvSpPr>
        <p:spPr>
          <a:xfrm>
            <a:off x="742050" y="1264444"/>
            <a:ext cx="3696300" cy="30693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800"/>
              </a:spcBef>
              <a:spcAft>
                <a:spcPts val="0"/>
              </a:spcAft>
              <a:buSzPts val="1400"/>
              <a:buChar char="·"/>
              <a:defRPr/>
            </a:lvl1pPr>
            <a:lvl2pPr marL="914400" lvl="1" indent="-228600" algn="l" rtl="0">
              <a:lnSpc>
                <a:spcPct val="150000"/>
              </a:lnSpc>
              <a:spcBef>
                <a:spcPts val="400"/>
              </a:spcBef>
              <a:spcAft>
                <a:spcPts val="0"/>
              </a:spcAft>
              <a:buClr>
                <a:schemeClr val="dk1"/>
              </a:buClr>
              <a:buSzPts val="1400"/>
              <a:buNone/>
              <a:defRPr/>
            </a:lvl2pPr>
            <a:lvl3pPr marL="1371600" lvl="2" indent="-317500" algn="l" rtl="0">
              <a:lnSpc>
                <a:spcPct val="150000"/>
              </a:lnSpc>
              <a:spcBef>
                <a:spcPts val="400"/>
              </a:spcBef>
              <a:spcAft>
                <a:spcPts val="0"/>
              </a:spcAft>
              <a:buSzPts val="1400"/>
              <a:buChar char="·"/>
              <a:defRPr/>
            </a:lvl3pPr>
            <a:lvl4pPr marL="1828800" lvl="3" indent="-228600" algn="l" rtl="0">
              <a:lnSpc>
                <a:spcPct val="150000"/>
              </a:lnSpc>
              <a:spcBef>
                <a:spcPts val="400"/>
              </a:spcBef>
              <a:spcAft>
                <a:spcPts val="0"/>
              </a:spcAft>
              <a:buSzPts val="1400"/>
              <a:buNone/>
              <a:defRPr/>
            </a:lvl4pPr>
            <a:lvl5pPr marL="2286000" lvl="4" indent="-317500" algn="l" rtl="0">
              <a:lnSpc>
                <a:spcPct val="15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6" name="Google Shape;126;p17"/>
          <p:cNvSpPr txBox="1">
            <a:spLocks noGrp="1"/>
          </p:cNvSpPr>
          <p:nvPr>
            <p:ph type="body" idx="2"/>
          </p:nvPr>
        </p:nvSpPr>
        <p:spPr>
          <a:xfrm>
            <a:off x="4705652" y="1264444"/>
            <a:ext cx="3696300" cy="30693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800"/>
              </a:spcBef>
              <a:spcAft>
                <a:spcPts val="0"/>
              </a:spcAft>
              <a:buSzPts val="1400"/>
              <a:buChar char="·"/>
              <a:defRPr/>
            </a:lvl1pPr>
            <a:lvl2pPr marL="914400" lvl="1" indent="-228600" algn="l" rtl="0">
              <a:lnSpc>
                <a:spcPct val="150000"/>
              </a:lnSpc>
              <a:spcBef>
                <a:spcPts val="400"/>
              </a:spcBef>
              <a:spcAft>
                <a:spcPts val="0"/>
              </a:spcAft>
              <a:buClr>
                <a:schemeClr val="dk1"/>
              </a:buClr>
              <a:buSzPts val="1400"/>
              <a:buNone/>
              <a:defRPr/>
            </a:lvl2pPr>
            <a:lvl3pPr marL="1371600" lvl="2" indent="-317500" algn="l" rtl="0">
              <a:lnSpc>
                <a:spcPct val="150000"/>
              </a:lnSpc>
              <a:spcBef>
                <a:spcPts val="400"/>
              </a:spcBef>
              <a:spcAft>
                <a:spcPts val="0"/>
              </a:spcAft>
              <a:buSzPts val="1400"/>
              <a:buChar char="·"/>
              <a:defRPr/>
            </a:lvl3pPr>
            <a:lvl4pPr marL="1828800" lvl="3" indent="-228600" algn="l" rtl="0">
              <a:lnSpc>
                <a:spcPct val="150000"/>
              </a:lnSpc>
              <a:spcBef>
                <a:spcPts val="400"/>
              </a:spcBef>
              <a:spcAft>
                <a:spcPts val="0"/>
              </a:spcAft>
              <a:buSzPts val="1400"/>
              <a:buNone/>
              <a:defRPr/>
            </a:lvl4pPr>
            <a:lvl5pPr marL="2286000" lvl="4" indent="-317500" algn="l" rtl="0">
              <a:lnSpc>
                <a:spcPct val="15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7" name="Google Shape;127;p17"/>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17"/>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9" name="Google Shape;129;p17"/>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742050" y="296467"/>
            <a:ext cx="7659900" cy="834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2" name="Google Shape;132;p18"/>
          <p:cNvSpPr txBox="1">
            <a:spLocks noGrp="1"/>
          </p:cNvSpPr>
          <p:nvPr>
            <p:ph type="body" idx="1"/>
          </p:nvPr>
        </p:nvSpPr>
        <p:spPr>
          <a:xfrm>
            <a:off x="742049" y="1302549"/>
            <a:ext cx="3696300" cy="496500"/>
          </a:xfrm>
          <a:prstGeom prst="rect">
            <a:avLst/>
          </a:prstGeom>
          <a:noFill/>
          <a:ln>
            <a:noFill/>
          </a:ln>
        </p:spPr>
        <p:txBody>
          <a:bodyPr spcFirstLastPara="1" wrap="square" lIns="68575" tIns="34275" rIns="68575" bIns="34275" anchor="b" anchorCtr="0">
            <a:normAutofit/>
          </a:bodyPr>
          <a:lstStyle>
            <a:lvl1pPr marL="457200" lvl="0" indent="-228600" algn="l" rtl="0">
              <a:lnSpc>
                <a:spcPct val="150000"/>
              </a:lnSpc>
              <a:spcBef>
                <a:spcPts val="800"/>
              </a:spcBef>
              <a:spcAft>
                <a:spcPts val="0"/>
              </a:spcAft>
              <a:buSzPts val="1200"/>
              <a:buNone/>
              <a:defRPr sz="1200" b="0" cap="none"/>
            </a:lvl1pPr>
            <a:lvl2pPr marL="914400" lvl="1" indent="-228600" algn="l" rtl="0">
              <a:lnSpc>
                <a:spcPct val="150000"/>
              </a:lnSpc>
              <a:spcBef>
                <a:spcPts val="400"/>
              </a:spcBef>
              <a:spcAft>
                <a:spcPts val="0"/>
              </a:spcAft>
              <a:buClr>
                <a:schemeClr val="dk1"/>
              </a:buClr>
              <a:buSzPts val="1500"/>
              <a:buFont typeface="Avenir"/>
              <a:buNone/>
              <a:defRPr sz="1500" b="1"/>
            </a:lvl2pPr>
            <a:lvl3pPr marL="1371600" lvl="2" indent="-228600" algn="l" rtl="0">
              <a:lnSpc>
                <a:spcPct val="150000"/>
              </a:lnSpc>
              <a:spcBef>
                <a:spcPts val="400"/>
              </a:spcBef>
              <a:spcAft>
                <a:spcPts val="0"/>
              </a:spcAft>
              <a:buSzPts val="1400"/>
              <a:buNone/>
              <a:defRPr sz="1400" b="1"/>
            </a:lvl3pPr>
            <a:lvl4pPr marL="1828800" lvl="3" indent="-228600" algn="l" rtl="0">
              <a:lnSpc>
                <a:spcPct val="150000"/>
              </a:lnSpc>
              <a:spcBef>
                <a:spcPts val="400"/>
              </a:spcBef>
              <a:spcAft>
                <a:spcPts val="0"/>
              </a:spcAft>
              <a:buSzPts val="1200"/>
              <a:buFont typeface="Avenir"/>
              <a:buNone/>
              <a:defRPr sz="1200" b="1"/>
            </a:lvl4pPr>
            <a:lvl5pPr marL="2286000" lvl="4" indent="-228600" algn="l" rtl="0">
              <a:lnSpc>
                <a:spcPct val="150000"/>
              </a:lnSpc>
              <a:spcBef>
                <a:spcPts val="400"/>
              </a:spcBef>
              <a:spcAft>
                <a:spcPts val="0"/>
              </a:spcAft>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33" name="Google Shape;133;p18"/>
          <p:cNvSpPr txBox="1">
            <a:spLocks noGrp="1"/>
          </p:cNvSpPr>
          <p:nvPr>
            <p:ph type="body" idx="2"/>
          </p:nvPr>
        </p:nvSpPr>
        <p:spPr>
          <a:xfrm>
            <a:off x="742050" y="1823442"/>
            <a:ext cx="3696300" cy="25104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800"/>
              </a:spcBef>
              <a:spcAft>
                <a:spcPts val="0"/>
              </a:spcAft>
              <a:buSzPts val="1400"/>
              <a:buChar char="·"/>
              <a:defRPr/>
            </a:lvl1pPr>
            <a:lvl2pPr marL="914400" lvl="1" indent="-228600" algn="l" rtl="0">
              <a:lnSpc>
                <a:spcPct val="150000"/>
              </a:lnSpc>
              <a:spcBef>
                <a:spcPts val="400"/>
              </a:spcBef>
              <a:spcAft>
                <a:spcPts val="0"/>
              </a:spcAft>
              <a:buClr>
                <a:schemeClr val="dk1"/>
              </a:buClr>
              <a:buSzPts val="1400"/>
              <a:buNone/>
              <a:defRPr/>
            </a:lvl2pPr>
            <a:lvl3pPr marL="1371600" lvl="2" indent="-317500" algn="l" rtl="0">
              <a:lnSpc>
                <a:spcPct val="150000"/>
              </a:lnSpc>
              <a:spcBef>
                <a:spcPts val="400"/>
              </a:spcBef>
              <a:spcAft>
                <a:spcPts val="0"/>
              </a:spcAft>
              <a:buSzPts val="1400"/>
              <a:buChar char="·"/>
              <a:defRPr/>
            </a:lvl3pPr>
            <a:lvl4pPr marL="1828800" lvl="3" indent="-228600" algn="l" rtl="0">
              <a:lnSpc>
                <a:spcPct val="150000"/>
              </a:lnSpc>
              <a:spcBef>
                <a:spcPts val="400"/>
              </a:spcBef>
              <a:spcAft>
                <a:spcPts val="0"/>
              </a:spcAft>
              <a:buSzPts val="1400"/>
              <a:buNone/>
              <a:defRPr/>
            </a:lvl4pPr>
            <a:lvl5pPr marL="2286000" lvl="4" indent="-317500" algn="l" rtl="0">
              <a:lnSpc>
                <a:spcPct val="15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4" name="Google Shape;134;p18"/>
          <p:cNvSpPr txBox="1">
            <a:spLocks noGrp="1"/>
          </p:cNvSpPr>
          <p:nvPr>
            <p:ph type="body" idx="3"/>
          </p:nvPr>
        </p:nvSpPr>
        <p:spPr>
          <a:xfrm>
            <a:off x="4705650" y="1302549"/>
            <a:ext cx="3696300" cy="496800"/>
          </a:xfrm>
          <a:prstGeom prst="rect">
            <a:avLst/>
          </a:prstGeom>
          <a:noFill/>
          <a:ln>
            <a:noFill/>
          </a:ln>
        </p:spPr>
        <p:txBody>
          <a:bodyPr spcFirstLastPara="1" wrap="square" lIns="68575" tIns="34275" rIns="68575" bIns="34275" anchor="b" anchorCtr="0">
            <a:normAutofit/>
          </a:bodyPr>
          <a:lstStyle>
            <a:lvl1pPr marL="457200" lvl="0" indent="-228600" algn="l" rtl="0">
              <a:lnSpc>
                <a:spcPct val="150000"/>
              </a:lnSpc>
              <a:spcBef>
                <a:spcPts val="800"/>
              </a:spcBef>
              <a:spcAft>
                <a:spcPts val="0"/>
              </a:spcAft>
              <a:buSzPts val="1200"/>
              <a:buNone/>
              <a:defRPr sz="1200" b="0" cap="none"/>
            </a:lvl1pPr>
            <a:lvl2pPr marL="914400" lvl="1" indent="-228600" algn="l" rtl="0">
              <a:lnSpc>
                <a:spcPct val="150000"/>
              </a:lnSpc>
              <a:spcBef>
                <a:spcPts val="400"/>
              </a:spcBef>
              <a:spcAft>
                <a:spcPts val="0"/>
              </a:spcAft>
              <a:buClr>
                <a:schemeClr val="dk1"/>
              </a:buClr>
              <a:buSzPts val="1500"/>
              <a:buFont typeface="Avenir"/>
              <a:buNone/>
              <a:defRPr sz="1500" b="1"/>
            </a:lvl2pPr>
            <a:lvl3pPr marL="1371600" lvl="2" indent="-228600" algn="l" rtl="0">
              <a:lnSpc>
                <a:spcPct val="150000"/>
              </a:lnSpc>
              <a:spcBef>
                <a:spcPts val="400"/>
              </a:spcBef>
              <a:spcAft>
                <a:spcPts val="0"/>
              </a:spcAft>
              <a:buSzPts val="1400"/>
              <a:buNone/>
              <a:defRPr sz="1400" b="1"/>
            </a:lvl3pPr>
            <a:lvl4pPr marL="1828800" lvl="3" indent="-228600" algn="l" rtl="0">
              <a:lnSpc>
                <a:spcPct val="150000"/>
              </a:lnSpc>
              <a:spcBef>
                <a:spcPts val="400"/>
              </a:spcBef>
              <a:spcAft>
                <a:spcPts val="0"/>
              </a:spcAft>
              <a:buSzPts val="1200"/>
              <a:buFont typeface="Avenir"/>
              <a:buNone/>
              <a:defRPr sz="1200" b="1"/>
            </a:lvl4pPr>
            <a:lvl5pPr marL="2286000" lvl="4" indent="-228600" algn="l" rtl="0">
              <a:lnSpc>
                <a:spcPct val="150000"/>
              </a:lnSpc>
              <a:spcBef>
                <a:spcPts val="400"/>
              </a:spcBef>
              <a:spcAft>
                <a:spcPts val="0"/>
              </a:spcAft>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35" name="Google Shape;135;p18"/>
          <p:cNvSpPr txBox="1">
            <a:spLocks noGrp="1"/>
          </p:cNvSpPr>
          <p:nvPr>
            <p:ph type="body" idx="4"/>
          </p:nvPr>
        </p:nvSpPr>
        <p:spPr>
          <a:xfrm>
            <a:off x="4705650" y="1823443"/>
            <a:ext cx="3696300" cy="25104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800"/>
              </a:spcBef>
              <a:spcAft>
                <a:spcPts val="0"/>
              </a:spcAft>
              <a:buSzPts val="1400"/>
              <a:buChar char="·"/>
              <a:defRPr/>
            </a:lvl1pPr>
            <a:lvl2pPr marL="914400" lvl="1" indent="-228600" algn="l" rtl="0">
              <a:lnSpc>
                <a:spcPct val="150000"/>
              </a:lnSpc>
              <a:spcBef>
                <a:spcPts val="400"/>
              </a:spcBef>
              <a:spcAft>
                <a:spcPts val="0"/>
              </a:spcAft>
              <a:buClr>
                <a:schemeClr val="dk1"/>
              </a:buClr>
              <a:buSzPts val="1400"/>
              <a:buNone/>
              <a:defRPr/>
            </a:lvl2pPr>
            <a:lvl3pPr marL="1371600" lvl="2" indent="-317500" algn="l" rtl="0">
              <a:lnSpc>
                <a:spcPct val="150000"/>
              </a:lnSpc>
              <a:spcBef>
                <a:spcPts val="400"/>
              </a:spcBef>
              <a:spcAft>
                <a:spcPts val="0"/>
              </a:spcAft>
              <a:buSzPts val="1400"/>
              <a:buChar char="·"/>
              <a:defRPr/>
            </a:lvl3pPr>
            <a:lvl4pPr marL="1828800" lvl="3" indent="-228600" algn="l" rtl="0">
              <a:lnSpc>
                <a:spcPct val="150000"/>
              </a:lnSpc>
              <a:spcBef>
                <a:spcPts val="400"/>
              </a:spcBef>
              <a:spcAft>
                <a:spcPts val="0"/>
              </a:spcAft>
              <a:buSzPts val="1400"/>
              <a:buNone/>
              <a:defRPr/>
            </a:lvl4pPr>
            <a:lvl5pPr marL="2286000" lvl="4" indent="-317500" algn="l" rtl="0">
              <a:lnSpc>
                <a:spcPct val="15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6" name="Google Shape;136;p18"/>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7" name="Google Shape;137;p18"/>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18"/>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42050" y="296467"/>
            <a:ext cx="7659900" cy="834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1" name="Google Shape;141;p19"/>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2" name="Google Shape;142;p19"/>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3" name="Google Shape;143;p19"/>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20"/>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0"/>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7" name="Google Shape;147;p20"/>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742501" y="716756"/>
            <a:ext cx="2648700" cy="1038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chemeClr val="dk1"/>
              </a:buClr>
              <a:buSzPts val="2100"/>
              <a:buFont typeface="Sorts Mill Goudy"/>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0" name="Google Shape;150;p21"/>
          <p:cNvSpPr txBox="1">
            <a:spLocks noGrp="1"/>
          </p:cNvSpPr>
          <p:nvPr>
            <p:ph type="body" idx="1"/>
          </p:nvPr>
        </p:nvSpPr>
        <p:spPr>
          <a:xfrm>
            <a:off x="4083638" y="661988"/>
            <a:ext cx="4320000" cy="3672000"/>
          </a:xfrm>
          <a:prstGeom prst="rect">
            <a:avLst/>
          </a:prstGeom>
          <a:noFill/>
          <a:ln>
            <a:noFill/>
          </a:ln>
        </p:spPr>
        <p:txBody>
          <a:bodyPr spcFirstLastPara="1" wrap="square" lIns="68575" tIns="34275" rIns="68575" bIns="34275" anchor="t" anchorCtr="0">
            <a:normAutofit/>
          </a:bodyPr>
          <a:lstStyle>
            <a:lvl1pPr marL="457200" lvl="0" indent="-381000" algn="l" rtl="0">
              <a:lnSpc>
                <a:spcPct val="150000"/>
              </a:lnSpc>
              <a:spcBef>
                <a:spcPts val="800"/>
              </a:spcBef>
              <a:spcAft>
                <a:spcPts val="0"/>
              </a:spcAft>
              <a:buSzPts val="2400"/>
              <a:buChar char="·"/>
              <a:defRPr sz="2400"/>
            </a:lvl1pPr>
            <a:lvl2pPr marL="914400" lvl="1" indent="-228600" algn="l" rtl="0">
              <a:lnSpc>
                <a:spcPct val="150000"/>
              </a:lnSpc>
              <a:spcBef>
                <a:spcPts val="400"/>
              </a:spcBef>
              <a:spcAft>
                <a:spcPts val="0"/>
              </a:spcAft>
              <a:buClr>
                <a:schemeClr val="dk1"/>
              </a:buClr>
              <a:buSzPts val="2100"/>
              <a:buFont typeface="Avenir"/>
              <a:buNone/>
              <a:defRPr sz="2100"/>
            </a:lvl2pPr>
            <a:lvl3pPr marL="1371600" lvl="2" indent="-342900" algn="l" rtl="0">
              <a:lnSpc>
                <a:spcPct val="150000"/>
              </a:lnSpc>
              <a:spcBef>
                <a:spcPts val="400"/>
              </a:spcBef>
              <a:spcAft>
                <a:spcPts val="0"/>
              </a:spcAft>
              <a:buSzPts val="1800"/>
              <a:buChar char="·"/>
              <a:defRPr sz="1800"/>
            </a:lvl3pPr>
            <a:lvl4pPr marL="1828800" lvl="3" indent="-228600" algn="l" rtl="0">
              <a:lnSpc>
                <a:spcPct val="150000"/>
              </a:lnSpc>
              <a:spcBef>
                <a:spcPts val="400"/>
              </a:spcBef>
              <a:spcAft>
                <a:spcPts val="0"/>
              </a:spcAft>
              <a:buSzPts val="1500"/>
              <a:buFont typeface="Avenir"/>
              <a:buNone/>
              <a:defRPr sz="1500"/>
            </a:lvl4pPr>
            <a:lvl5pPr marL="2286000" lvl="4" indent="-323850" algn="l" rtl="0">
              <a:lnSpc>
                <a:spcPct val="150000"/>
              </a:lnSpc>
              <a:spcBef>
                <a:spcPts val="400"/>
              </a:spcBef>
              <a:spcAft>
                <a:spcPts val="0"/>
              </a:spcAft>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51" name="Google Shape;151;p21"/>
          <p:cNvSpPr txBox="1">
            <a:spLocks noGrp="1"/>
          </p:cNvSpPr>
          <p:nvPr>
            <p:ph type="body" idx="2"/>
          </p:nvPr>
        </p:nvSpPr>
        <p:spPr>
          <a:xfrm>
            <a:off x="742051" y="1938569"/>
            <a:ext cx="2648700" cy="2395200"/>
          </a:xfrm>
          <a:prstGeom prst="rect">
            <a:avLst/>
          </a:prstGeom>
          <a:noFill/>
          <a:ln>
            <a:noFill/>
          </a:ln>
        </p:spPr>
        <p:txBody>
          <a:bodyPr spcFirstLastPara="1" wrap="square" lIns="68575" tIns="34275" rIns="68575" bIns="34275" anchor="t" anchorCtr="0">
            <a:normAutofit/>
          </a:bodyPr>
          <a:lstStyle>
            <a:lvl1pPr marL="457200" lvl="0" indent="-228600" algn="l" rtl="0">
              <a:lnSpc>
                <a:spcPct val="150000"/>
              </a:lnSpc>
              <a:spcBef>
                <a:spcPts val="800"/>
              </a:spcBef>
              <a:spcAft>
                <a:spcPts val="0"/>
              </a:spcAft>
              <a:buSzPts val="1500"/>
              <a:buNone/>
              <a:defRPr sz="1500"/>
            </a:lvl1pPr>
            <a:lvl2pPr marL="914400" lvl="1" indent="-228600" algn="l" rtl="0">
              <a:lnSpc>
                <a:spcPct val="150000"/>
              </a:lnSpc>
              <a:spcBef>
                <a:spcPts val="400"/>
              </a:spcBef>
              <a:spcAft>
                <a:spcPts val="0"/>
              </a:spcAft>
              <a:buClr>
                <a:schemeClr val="dk1"/>
              </a:buClr>
              <a:buSzPts val="1100"/>
              <a:buFont typeface="Avenir"/>
              <a:buNone/>
              <a:defRPr sz="1100"/>
            </a:lvl2pPr>
            <a:lvl3pPr marL="1371600" lvl="2" indent="-228600" algn="l" rtl="0">
              <a:lnSpc>
                <a:spcPct val="150000"/>
              </a:lnSpc>
              <a:spcBef>
                <a:spcPts val="400"/>
              </a:spcBef>
              <a:spcAft>
                <a:spcPts val="0"/>
              </a:spcAft>
              <a:buSzPts val="900"/>
              <a:buNone/>
              <a:defRPr sz="900"/>
            </a:lvl3pPr>
            <a:lvl4pPr marL="1828800" lvl="3" indent="-228600" algn="l" rtl="0">
              <a:lnSpc>
                <a:spcPct val="150000"/>
              </a:lnSpc>
              <a:spcBef>
                <a:spcPts val="400"/>
              </a:spcBef>
              <a:spcAft>
                <a:spcPts val="0"/>
              </a:spcAft>
              <a:buSzPts val="800"/>
              <a:buFont typeface="Avenir"/>
              <a:buNone/>
              <a:defRPr sz="800"/>
            </a:lvl4pPr>
            <a:lvl5pPr marL="2286000" lvl="4" indent="-228600" algn="l" rtl="0">
              <a:lnSpc>
                <a:spcPct val="150000"/>
              </a:lnSpc>
              <a:spcBef>
                <a:spcPts val="400"/>
              </a:spcBef>
              <a:spcAft>
                <a:spcPts val="0"/>
              </a:spcAft>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52" name="Google Shape;152;p21"/>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3" name="Google Shape;153;p21"/>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4" name="Google Shape;154;p21"/>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55" name="Google Shape;155;p21"/>
          <p:cNvCxnSpPr/>
          <p:nvPr/>
        </p:nvCxnSpPr>
        <p:spPr>
          <a:xfrm>
            <a:off x="3734991" y="405000"/>
            <a:ext cx="0" cy="4333500"/>
          </a:xfrm>
          <a:prstGeom prst="straightConnector1">
            <a:avLst/>
          </a:prstGeom>
          <a:noFill/>
          <a:ln w="12700" cap="flat" cmpd="sng">
            <a:solidFill>
              <a:srgbClr val="FFFFFF">
                <a:alpha val="40000"/>
              </a:srgbClr>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742500" y="716592"/>
            <a:ext cx="2648700" cy="1038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chemeClr val="dk1"/>
              </a:buClr>
              <a:buSzPts val="2100"/>
              <a:buFont typeface="Sorts Mill Goudy"/>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8" name="Google Shape;158;p22"/>
          <p:cNvSpPr>
            <a:spLocks noGrp="1"/>
          </p:cNvSpPr>
          <p:nvPr>
            <p:ph type="pic" idx="2"/>
          </p:nvPr>
        </p:nvSpPr>
        <p:spPr>
          <a:xfrm>
            <a:off x="4152900" y="405001"/>
            <a:ext cx="4586400" cy="3928800"/>
          </a:xfrm>
          <a:prstGeom prst="rect">
            <a:avLst/>
          </a:prstGeom>
          <a:noFill/>
          <a:ln>
            <a:noFill/>
          </a:ln>
        </p:spPr>
      </p:sp>
      <p:sp>
        <p:nvSpPr>
          <p:cNvPr id="159" name="Google Shape;159;p22"/>
          <p:cNvSpPr txBox="1">
            <a:spLocks noGrp="1"/>
          </p:cNvSpPr>
          <p:nvPr>
            <p:ph type="body" idx="1"/>
          </p:nvPr>
        </p:nvSpPr>
        <p:spPr>
          <a:xfrm>
            <a:off x="742500" y="1938569"/>
            <a:ext cx="2648700" cy="2463300"/>
          </a:xfrm>
          <a:prstGeom prst="rect">
            <a:avLst/>
          </a:prstGeom>
          <a:noFill/>
          <a:ln>
            <a:noFill/>
          </a:ln>
        </p:spPr>
        <p:txBody>
          <a:bodyPr spcFirstLastPara="1" wrap="square" lIns="68575" tIns="34275" rIns="68575" bIns="34275" anchor="t" anchorCtr="0">
            <a:normAutofit/>
          </a:bodyPr>
          <a:lstStyle>
            <a:lvl1pPr marL="457200" lvl="0" indent="-228600" algn="l" rtl="0">
              <a:lnSpc>
                <a:spcPct val="150000"/>
              </a:lnSpc>
              <a:spcBef>
                <a:spcPts val="800"/>
              </a:spcBef>
              <a:spcAft>
                <a:spcPts val="0"/>
              </a:spcAft>
              <a:buSzPts val="1500"/>
              <a:buNone/>
              <a:defRPr sz="1500"/>
            </a:lvl1pPr>
            <a:lvl2pPr marL="914400" lvl="1" indent="-228600" algn="l" rtl="0">
              <a:lnSpc>
                <a:spcPct val="150000"/>
              </a:lnSpc>
              <a:spcBef>
                <a:spcPts val="400"/>
              </a:spcBef>
              <a:spcAft>
                <a:spcPts val="0"/>
              </a:spcAft>
              <a:buClr>
                <a:schemeClr val="dk1"/>
              </a:buClr>
              <a:buSzPts val="1100"/>
              <a:buFont typeface="Avenir"/>
              <a:buNone/>
              <a:defRPr sz="1100"/>
            </a:lvl2pPr>
            <a:lvl3pPr marL="1371600" lvl="2" indent="-228600" algn="l" rtl="0">
              <a:lnSpc>
                <a:spcPct val="150000"/>
              </a:lnSpc>
              <a:spcBef>
                <a:spcPts val="400"/>
              </a:spcBef>
              <a:spcAft>
                <a:spcPts val="0"/>
              </a:spcAft>
              <a:buSzPts val="900"/>
              <a:buNone/>
              <a:defRPr sz="900"/>
            </a:lvl3pPr>
            <a:lvl4pPr marL="1828800" lvl="3" indent="-228600" algn="l" rtl="0">
              <a:lnSpc>
                <a:spcPct val="150000"/>
              </a:lnSpc>
              <a:spcBef>
                <a:spcPts val="400"/>
              </a:spcBef>
              <a:spcAft>
                <a:spcPts val="0"/>
              </a:spcAft>
              <a:buSzPts val="800"/>
              <a:buFont typeface="Avenir"/>
              <a:buNone/>
              <a:defRPr sz="800"/>
            </a:lvl4pPr>
            <a:lvl5pPr marL="2286000" lvl="4" indent="-228600" algn="l" rtl="0">
              <a:lnSpc>
                <a:spcPct val="150000"/>
              </a:lnSpc>
              <a:spcBef>
                <a:spcPts val="400"/>
              </a:spcBef>
              <a:spcAft>
                <a:spcPts val="0"/>
              </a:spcAft>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60" name="Google Shape;160;p22"/>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1" name="Google Shape;161;p22"/>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2" name="Google Shape;162;p22"/>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63" name="Google Shape;163;p22"/>
          <p:cNvCxnSpPr/>
          <p:nvPr/>
        </p:nvCxnSpPr>
        <p:spPr>
          <a:xfrm>
            <a:off x="3734991" y="405000"/>
            <a:ext cx="0" cy="4333500"/>
          </a:xfrm>
          <a:prstGeom prst="straightConnector1">
            <a:avLst/>
          </a:prstGeom>
          <a:noFill/>
          <a:ln w="12700" cap="flat" cmpd="sng">
            <a:solidFill>
              <a:srgbClr val="FFFFFF">
                <a:alpha val="40000"/>
              </a:srgbClr>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742050" y="296467"/>
            <a:ext cx="7659900" cy="834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6" name="Google Shape;166;p23"/>
          <p:cNvSpPr txBox="1">
            <a:spLocks noGrp="1"/>
          </p:cNvSpPr>
          <p:nvPr>
            <p:ph type="body" idx="1"/>
          </p:nvPr>
        </p:nvSpPr>
        <p:spPr>
          <a:xfrm rot="5400000">
            <a:off x="3057000" y="-1050506"/>
            <a:ext cx="3030000" cy="76599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800"/>
              </a:spcBef>
              <a:spcAft>
                <a:spcPts val="0"/>
              </a:spcAft>
              <a:buSzPts val="1400"/>
              <a:buChar char="·"/>
              <a:defRPr/>
            </a:lvl1pPr>
            <a:lvl2pPr marL="914400" lvl="1" indent="-228600" algn="l" rtl="0">
              <a:lnSpc>
                <a:spcPct val="150000"/>
              </a:lnSpc>
              <a:spcBef>
                <a:spcPts val="400"/>
              </a:spcBef>
              <a:spcAft>
                <a:spcPts val="0"/>
              </a:spcAft>
              <a:buClr>
                <a:schemeClr val="dk1"/>
              </a:buClr>
              <a:buSzPts val="1400"/>
              <a:buNone/>
              <a:defRPr/>
            </a:lvl2pPr>
            <a:lvl3pPr marL="1371600" lvl="2" indent="-317500" algn="l" rtl="0">
              <a:lnSpc>
                <a:spcPct val="150000"/>
              </a:lnSpc>
              <a:spcBef>
                <a:spcPts val="400"/>
              </a:spcBef>
              <a:spcAft>
                <a:spcPts val="0"/>
              </a:spcAft>
              <a:buSzPts val="1400"/>
              <a:buChar char="·"/>
              <a:defRPr/>
            </a:lvl3pPr>
            <a:lvl4pPr marL="1828800" lvl="3" indent="-228600" algn="l" rtl="0">
              <a:lnSpc>
                <a:spcPct val="150000"/>
              </a:lnSpc>
              <a:spcBef>
                <a:spcPts val="400"/>
              </a:spcBef>
              <a:spcAft>
                <a:spcPts val="0"/>
              </a:spcAft>
              <a:buSzPts val="1400"/>
              <a:buNone/>
              <a:defRPr/>
            </a:lvl4pPr>
            <a:lvl5pPr marL="2286000" lvl="4" indent="-317500" algn="l" rtl="0">
              <a:lnSpc>
                <a:spcPct val="15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7" name="Google Shape;167;p23"/>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8" name="Google Shape;168;p23"/>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9" name="Google Shape;169;p23"/>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b"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2" name="Google Shape;172;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800"/>
              </a:spcBef>
              <a:spcAft>
                <a:spcPts val="0"/>
              </a:spcAft>
              <a:buSzPts val="1400"/>
              <a:buChar char="·"/>
              <a:defRPr/>
            </a:lvl1pPr>
            <a:lvl2pPr marL="914400" lvl="1" indent="-228600" algn="l" rtl="0">
              <a:lnSpc>
                <a:spcPct val="150000"/>
              </a:lnSpc>
              <a:spcBef>
                <a:spcPts val="400"/>
              </a:spcBef>
              <a:spcAft>
                <a:spcPts val="0"/>
              </a:spcAft>
              <a:buClr>
                <a:schemeClr val="dk1"/>
              </a:buClr>
              <a:buSzPts val="1400"/>
              <a:buNone/>
              <a:defRPr/>
            </a:lvl2pPr>
            <a:lvl3pPr marL="1371600" lvl="2" indent="-317500" algn="l" rtl="0">
              <a:lnSpc>
                <a:spcPct val="150000"/>
              </a:lnSpc>
              <a:spcBef>
                <a:spcPts val="400"/>
              </a:spcBef>
              <a:spcAft>
                <a:spcPts val="0"/>
              </a:spcAft>
              <a:buSzPts val="1400"/>
              <a:buChar char="·"/>
              <a:defRPr/>
            </a:lvl3pPr>
            <a:lvl4pPr marL="1828800" lvl="3" indent="-228600" algn="l" rtl="0">
              <a:lnSpc>
                <a:spcPct val="150000"/>
              </a:lnSpc>
              <a:spcBef>
                <a:spcPts val="400"/>
              </a:spcBef>
              <a:spcAft>
                <a:spcPts val="0"/>
              </a:spcAft>
              <a:buSzPts val="1400"/>
              <a:buNone/>
              <a:defRPr/>
            </a:lvl4pPr>
            <a:lvl5pPr marL="2286000" lvl="4" indent="-317500" algn="l" rtl="0">
              <a:lnSpc>
                <a:spcPct val="15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3" name="Google Shape;173;p24"/>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4" name="Google Shape;174;p24"/>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p24"/>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742050" y="296467"/>
            <a:ext cx="7659900" cy="834600"/>
          </a:xfrm>
          <a:prstGeom prst="rect">
            <a:avLst/>
          </a:prstGeom>
          <a:noFill/>
          <a:ln>
            <a:noFill/>
          </a:ln>
        </p:spPr>
        <p:txBody>
          <a:bodyPr spcFirstLastPara="1" wrap="square" lIns="68575" tIns="34275" rIns="68575" bIns="34275" anchor="b" anchorCtr="0">
            <a:normAutofit/>
          </a:bodyPr>
          <a:lstStyle>
            <a:lvl1pPr marR="0" lvl="0" algn="l" rtl="0">
              <a:lnSpc>
                <a:spcPct val="100000"/>
              </a:lnSpc>
              <a:spcBef>
                <a:spcPts val="0"/>
              </a:spcBef>
              <a:spcAft>
                <a:spcPts val="0"/>
              </a:spcAft>
              <a:buClr>
                <a:schemeClr val="dk1"/>
              </a:buClr>
              <a:buSzPts val="2400"/>
              <a:buFont typeface="Sorts Mill Goudy"/>
              <a:buNone/>
              <a:defRPr sz="2400" b="0" i="0" u="none" strike="noStrike" cap="none">
                <a:solidFill>
                  <a:schemeClr val="dk1"/>
                </a:solidFill>
                <a:latin typeface="Sorts Mill Goudy"/>
                <a:ea typeface="Sorts Mill Goudy"/>
                <a:cs typeface="Sorts Mill Goudy"/>
                <a:sym typeface="Sorts Mill Goud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4" name="Google Shape;84;p13"/>
          <p:cNvSpPr txBox="1">
            <a:spLocks noGrp="1"/>
          </p:cNvSpPr>
          <p:nvPr>
            <p:ph type="body" idx="1"/>
          </p:nvPr>
        </p:nvSpPr>
        <p:spPr>
          <a:xfrm>
            <a:off x="742050" y="1264444"/>
            <a:ext cx="7659900" cy="30300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50000"/>
              </a:lnSpc>
              <a:spcBef>
                <a:spcPts val="800"/>
              </a:spcBef>
              <a:spcAft>
                <a:spcPts val="0"/>
              </a:spcAft>
              <a:buClr>
                <a:schemeClr val="accent3"/>
              </a:buClr>
              <a:buSzPts val="1500"/>
              <a:buFont typeface="Noto Sans Symbols"/>
              <a:buChar char="·"/>
              <a:defRPr sz="15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400"/>
              </a:spcBef>
              <a:spcAft>
                <a:spcPts val="0"/>
              </a:spcAft>
              <a:buClr>
                <a:schemeClr val="dk1"/>
              </a:buClr>
              <a:buSzPts val="1500"/>
              <a:buFont typeface="Avenir"/>
              <a:buNone/>
              <a:defRPr sz="1500" b="0" i="1" u="none" strike="noStrike" cap="none">
                <a:solidFill>
                  <a:schemeClr val="dk1"/>
                </a:solidFill>
                <a:latin typeface="Avenir"/>
                <a:ea typeface="Avenir"/>
                <a:cs typeface="Avenir"/>
                <a:sym typeface="Avenir"/>
              </a:defRPr>
            </a:lvl2pPr>
            <a:lvl3pPr marL="1371600" marR="0" lvl="2" indent="-323850" algn="l" rtl="0">
              <a:lnSpc>
                <a:spcPct val="150000"/>
              </a:lnSpc>
              <a:spcBef>
                <a:spcPts val="400"/>
              </a:spcBef>
              <a:spcAft>
                <a:spcPts val="0"/>
              </a:spcAft>
              <a:buClr>
                <a:schemeClr val="accent3"/>
              </a:buClr>
              <a:buSzPts val="1500"/>
              <a:buFont typeface="Noto Sans Symbols"/>
              <a:buChar char="·"/>
              <a:defRPr sz="15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400"/>
              </a:spcBef>
              <a:spcAft>
                <a:spcPts val="0"/>
              </a:spcAft>
              <a:buClr>
                <a:schemeClr val="accent3"/>
              </a:buClr>
              <a:buSzPts val="1500"/>
              <a:buFont typeface="Avenir"/>
              <a:buNone/>
              <a:defRPr sz="1500" b="0" i="1" u="none" strike="noStrike" cap="none">
                <a:solidFill>
                  <a:schemeClr val="dk1"/>
                </a:solidFill>
                <a:latin typeface="Avenir"/>
                <a:ea typeface="Avenir"/>
                <a:cs typeface="Avenir"/>
                <a:sym typeface="Avenir"/>
              </a:defRPr>
            </a:lvl4pPr>
            <a:lvl5pPr marL="2286000" marR="0" lvl="4" indent="-323850" algn="l" rtl="0">
              <a:lnSpc>
                <a:spcPct val="150000"/>
              </a:lnSpc>
              <a:spcBef>
                <a:spcPts val="400"/>
              </a:spcBef>
              <a:spcAft>
                <a:spcPts val="0"/>
              </a:spcAft>
              <a:buClr>
                <a:schemeClr val="accent3"/>
              </a:buClr>
              <a:buSzPts val="1500"/>
              <a:buFont typeface="Noto Sans Symbols"/>
              <a:buChar char="·"/>
              <a:defRPr sz="1500" b="0" i="0" u="none" strike="noStrike" cap="none">
                <a:solidFill>
                  <a:schemeClr val="dk1"/>
                </a:solidFill>
                <a:latin typeface="Avenir"/>
                <a:ea typeface="Avenir"/>
                <a:cs typeface="Avenir"/>
                <a:sym typeface="Avenir"/>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9pPr>
          </a:lstStyle>
          <a:p>
            <a:endParaRPr/>
          </a:p>
        </p:txBody>
      </p:sp>
      <p:sp>
        <p:nvSpPr>
          <p:cNvPr id="85" name="Google Shape;85;p13"/>
          <p:cNvSpPr txBox="1">
            <a:spLocks noGrp="1"/>
          </p:cNvSpPr>
          <p:nvPr>
            <p:ph type="dt" idx="10"/>
          </p:nvPr>
        </p:nvSpPr>
        <p:spPr>
          <a:xfrm>
            <a:off x="337500" y="4767876"/>
            <a:ext cx="1320000" cy="346200"/>
          </a:xfrm>
          <a:prstGeom prst="rect">
            <a:avLst/>
          </a:prstGeom>
          <a:noFill/>
          <a:ln>
            <a:noFill/>
          </a:ln>
        </p:spPr>
        <p:txBody>
          <a:bodyPr spcFirstLastPara="1" wrap="square" lIns="68575" tIns="34275" rIns="68575" bIns="34275" anchor="ctr" anchorCtr="0">
            <a:normAutofit/>
          </a:bodyPr>
          <a:lstStyle>
            <a:lvl1pPr marR="0" lvl="0" algn="l" rtl="0">
              <a:spcBef>
                <a:spcPts val="0"/>
              </a:spcBef>
              <a:spcAft>
                <a:spcPts val="0"/>
              </a:spcAft>
              <a:buSzPts val="1100"/>
              <a:buNone/>
              <a:defRPr sz="800" b="0" i="0" u="none" strike="noStrike" cap="none">
                <a:solidFill>
                  <a:schemeClr val="dk1"/>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dk1"/>
                </a:solidFill>
                <a:latin typeface="Avenir"/>
                <a:ea typeface="Avenir"/>
                <a:cs typeface="Avenir"/>
                <a:sym typeface="Avenir"/>
              </a:defRPr>
            </a:lvl2pPr>
            <a:lvl3pPr marR="0" lvl="2" algn="l" rtl="0">
              <a:spcBef>
                <a:spcPts val="0"/>
              </a:spcBef>
              <a:spcAft>
                <a:spcPts val="0"/>
              </a:spcAft>
              <a:buSzPts val="1100"/>
              <a:buNone/>
              <a:defRPr sz="1400" b="0" i="0" u="none" strike="noStrike" cap="none">
                <a:solidFill>
                  <a:schemeClr val="dk1"/>
                </a:solidFill>
                <a:latin typeface="Avenir"/>
                <a:ea typeface="Avenir"/>
                <a:cs typeface="Avenir"/>
                <a:sym typeface="Avenir"/>
              </a:defRPr>
            </a:lvl3pPr>
            <a:lvl4pPr marR="0" lvl="3" algn="l" rtl="0">
              <a:spcBef>
                <a:spcPts val="0"/>
              </a:spcBef>
              <a:spcAft>
                <a:spcPts val="0"/>
              </a:spcAft>
              <a:buSzPts val="1100"/>
              <a:buNone/>
              <a:defRPr sz="1400" b="0" i="0" u="none" strike="noStrike" cap="none">
                <a:solidFill>
                  <a:schemeClr val="dk1"/>
                </a:solidFill>
                <a:latin typeface="Avenir"/>
                <a:ea typeface="Avenir"/>
                <a:cs typeface="Avenir"/>
                <a:sym typeface="Avenir"/>
              </a:defRPr>
            </a:lvl4pPr>
            <a:lvl5pPr marR="0" lvl="4" algn="l" rtl="0">
              <a:spcBef>
                <a:spcPts val="0"/>
              </a:spcBef>
              <a:spcAft>
                <a:spcPts val="0"/>
              </a:spcAft>
              <a:buSzPts val="1100"/>
              <a:buNone/>
              <a:defRPr sz="1400" b="0" i="0" u="none" strike="noStrike" cap="none">
                <a:solidFill>
                  <a:schemeClr val="dk1"/>
                </a:solidFill>
                <a:latin typeface="Avenir"/>
                <a:ea typeface="Avenir"/>
                <a:cs typeface="Avenir"/>
                <a:sym typeface="Avenir"/>
              </a:defRPr>
            </a:lvl5pPr>
            <a:lvl6pPr marR="0" lvl="5" algn="l" rtl="0">
              <a:spcBef>
                <a:spcPts val="0"/>
              </a:spcBef>
              <a:spcAft>
                <a:spcPts val="0"/>
              </a:spcAft>
              <a:buSzPts val="1100"/>
              <a:buNone/>
              <a:defRPr sz="1400" b="0" i="0" u="none" strike="noStrike" cap="none">
                <a:solidFill>
                  <a:schemeClr val="dk1"/>
                </a:solidFill>
                <a:latin typeface="Avenir"/>
                <a:ea typeface="Avenir"/>
                <a:cs typeface="Avenir"/>
                <a:sym typeface="Avenir"/>
              </a:defRPr>
            </a:lvl6pPr>
            <a:lvl7pPr marR="0" lvl="6" algn="l" rtl="0">
              <a:spcBef>
                <a:spcPts val="0"/>
              </a:spcBef>
              <a:spcAft>
                <a:spcPts val="0"/>
              </a:spcAft>
              <a:buSzPts val="1100"/>
              <a:buNone/>
              <a:defRPr sz="1400" b="0" i="0" u="none" strike="noStrike" cap="none">
                <a:solidFill>
                  <a:schemeClr val="dk1"/>
                </a:solidFill>
                <a:latin typeface="Avenir"/>
                <a:ea typeface="Avenir"/>
                <a:cs typeface="Avenir"/>
                <a:sym typeface="Avenir"/>
              </a:defRPr>
            </a:lvl7pPr>
            <a:lvl8pPr marR="0" lvl="7" algn="l" rtl="0">
              <a:spcBef>
                <a:spcPts val="0"/>
              </a:spcBef>
              <a:spcAft>
                <a:spcPts val="0"/>
              </a:spcAft>
              <a:buSzPts val="1100"/>
              <a:buNone/>
              <a:defRPr sz="1400" b="0" i="0" u="none" strike="noStrike" cap="none">
                <a:solidFill>
                  <a:schemeClr val="dk1"/>
                </a:solidFill>
                <a:latin typeface="Avenir"/>
                <a:ea typeface="Avenir"/>
                <a:cs typeface="Avenir"/>
                <a:sym typeface="Avenir"/>
              </a:defRPr>
            </a:lvl8pPr>
            <a:lvl9pPr marR="0" lvl="8" algn="l" rtl="0">
              <a:spcBef>
                <a:spcPts val="0"/>
              </a:spcBef>
              <a:spcAft>
                <a:spcPts val="0"/>
              </a:spcAft>
              <a:buSzPts val="1100"/>
              <a:buNone/>
              <a:defRPr sz="1400" b="0" i="0" u="none" strike="noStrike" cap="none">
                <a:solidFill>
                  <a:schemeClr val="dk1"/>
                </a:solidFill>
                <a:latin typeface="Avenir"/>
                <a:ea typeface="Avenir"/>
                <a:cs typeface="Avenir"/>
                <a:sym typeface="Avenir"/>
              </a:defRPr>
            </a:lvl9pPr>
          </a:lstStyle>
          <a:p>
            <a:endParaRPr/>
          </a:p>
        </p:txBody>
      </p:sp>
      <p:sp>
        <p:nvSpPr>
          <p:cNvPr id="86" name="Google Shape;86;p13"/>
          <p:cNvSpPr txBox="1">
            <a:spLocks noGrp="1"/>
          </p:cNvSpPr>
          <p:nvPr>
            <p:ph type="ftr" idx="11"/>
          </p:nvPr>
        </p:nvSpPr>
        <p:spPr>
          <a:xfrm>
            <a:off x="2065734" y="4768200"/>
            <a:ext cx="5012400" cy="3456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800" b="0" i="0" u="none" strike="noStrike" cap="none">
                <a:solidFill>
                  <a:schemeClr val="dk1"/>
                </a:solidFill>
                <a:latin typeface="Sorts Mill Goudy"/>
                <a:ea typeface="Sorts Mill Goudy"/>
                <a:cs typeface="Sorts Mill Goudy"/>
                <a:sym typeface="Sorts Mill Goudy"/>
              </a:defRPr>
            </a:lvl1pPr>
            <a:lvl2pPr marR="0" lvl="1" algn="l" rtl="0">
              <a:spcBef>
                <a:spcPts val="0"/>
              </a:spcBef>
              <a:spcAft>
                <a:spcPts val="0"/>
              </a:spcAft>
              <a:buSzPts val="1100"/>
              <a:buNone/>
              <a:defRPr sz="1400" b="0" i="0" u="none" strike="noStrike" cap="none">
                <a:solidFill>
                  <a:schemeClr val="dk1"/>
                </a:solidFill>
                <a:latin typeface="Avenir"/>
                <a:ea typeface="Avenir"/>
                <a:cs typeface="Avenir"/>
                <a:sym typeface="Avenir"/>
              </a:defRPr>
            </a:lvl2pPr>
            <a:lvl3pPr marR="0" lvl="2" algn="l" rtl="0">
              <a:spcBef>
                <a:spcPts val="0"/>
              </a:spcBef>
              <a:spcAft>
                <a:spcPts val="0"/>
              </a:spcAft>
              <a:buSzPts val="1100"/>
              <a:buNone/>
              <a:defRPr sz="1400" b="0" i="0" u="none" strike="noStrike" cap="none">
                <a:solidFill>
                  <a:schemeClr val="dk1"/>
                </a:solidFill>
                <a:latin typeface="Avenir"/>
                <a:ea typeface="Avenir"/>
                <a:cs typeface="Avenir"/>
                <a:sym typeface="Avenir"/>
              </a:defRPr>
            </a:lvl3pPr>
            <a:lvl4pPr marR="0" lvl="3" algn="l" rtl="0">
              <a:spcBef>
                <a:spcPts val="0"/>
              </a:spcBef>
              <a:spcAft>
                <a:spcPts val="0"/>
              </a:spcAft>
              <a:buSzPts val="1100"/>
              <a:buNone/>
              <a:defRPr sz="1400" b="0" i="0" u="none" strike="noStrike" cap="none">
                <a:solidFill>
                  <a:schemeClr val="dk1"/>
                </a:solidFill>
                <a:latin typeface="Avenir"/>
                <a:ea typeface="Avenir"/>
                <a:cs typeface="Avenir"/>
                <a:sym typeface="Avenir"/>
              </a:defRPr>
            </a:lvl4pPr>
            <a:lvl5pPr marR="0" lvl="4" algn="l" rtl="0">
              <a:spcBef>
                <a:spcPts val="0"/>
              </a:spcBef>
              <a:spcAft>
                <a:spcPts val="0"/>
              </a:spcAft>
              <a:buSzPts val="1100"/>
              <a:buNone/>
              <a:defRPr sz="1400" b="0" i="0" u="none" strike="noStrike" cap="none">
                <a:solidFill>
                  <a:schemeClr val="dk1"/>
                </a:solidFill>
                <a:latin typeface="Avenir"/>
                <a:ea typeface="Avenir"/>
                <a:cs typeface="Avenir"/>
                <a:sym typeface="Avenir"/>
              </a:defRPr>
            </a:lvl5pPr>
            <a:lvl6pPr marR="0" lvl="5" algn="l" rtl="0">
              <a:spcBef>
                <a:spcPts val="0"/>
              </a:spcBef>
              <a:spcAft>
                <a:spcPts val="0"/>
              </a:spcAft>
              <a:buSzPts val="1100"/>
              <a:buNone/>
              <a:defRPr sz="1400" b="0" i="0" u="none" strike="noStrike" cap="none">
                <a:solidFill>
                  <a:schemeClr val="dk1"/>
                </a:solidFill>
                <a:latin typeface="Avenir"/>
                <a:ea typeface="Avenir"/>
                <a:cs typeface="Avenir"/>
                <a:sym typeface="Avenir"/>
              </a:defRPr>
            </a:lvl6pPr>
            <a:lvl7pPr marR="0" lvl="6" algn="l" rtl="0">
              <a:spcBef>
                <a:spcPts val="0"/>
              </a:spcBef>
              <a:spcAft>
                <a:spcPts val="0"/>
              </a:spcAft>
              <a:buSzPts val="1100"/>
              <a:buNone/>
              <a:defRPr sz="1400" b="0" i="0" u="none" strike="noStrike" cap="none">
                <a:solidFill>
                  <a:schemeClr val="dk1"/>
                </a:solidFill>
                <a:latin typeface="Avenir"/>
                <a:ea typeface="Avenir"/>
                <a:cs typeface="Avenir"/>
                <a:sym typeface="Avenir"/>
              </a:defRPr>
            </a:lvl7pPr>
            <a:lvl8pPr marR="0" lvl="7" algn="l" rtl="0">
              <a:spcBef>
                <a:spcPts val="0"/>
              </a:spcBef>
              <a:spcAft>
                <a:spcPts val="0"/>
              </a:spcAft>
              <a:buSzPts val="1100"/>
              <a:buNone/>
              <a:defRPr sz="1400" b="0" i="0" u="none" strike="noStrike" cap="none">
                <a:solidFill>
                  <a:schemeClr val="dk1"/>
                </a:solidFill>
                <a:latin typeface="Avenir"/>
                <a:ea typeface="Avenir"/>
                <a:cs typeface="Avenir"/>
                <a:sym typeface="Avenir"/>
              </a:defRPr>
            </a:lvl8pPr>
            <a:lvl9pPr marR="0" lvl="8" algn="l" rtl="0">
              <a:spcBef>
                <a:spcPts val="0"/>
              </a:spcBef>
              <a:spcAft>
                <a:spcPts val="0"/>
              </a:spcAft>
              <a:buSzPts val="1100"/>
              <a:buNone/>
              <a:defRPr sz="1400" b="0" i="0" u="none" strike="noStrike" cap="none">
                <a:solidFill>
                  <a:schemeClr val="dk1"/>
                </a:solidFill>
                <a:latin typeface="Avenir"/>
                <a:ea typeface="Avenir"/>
                <a:cs typeface="Avenir"/>
                <a:sym typeface="Avenir"/>
              </a:defRPr>
            </a:lvl9pPr>
          </a:lstStyle>
          <a:p>
            <a:endParaRPr/>
          </a:p>
        </p:txBody>
      </p:sp>
      <p:sp>
        <p:nvSpPr>
          <p:cNvPr id="87" name="Google Shape;87;p13"/>
          <p:cNvSpPr txBox="1">
            <a:spLocks noGrp="1"/>
          </p:cNvSpPr>
          <p:nvPr>
            <p:ph type="sldNum" idx="12"/>
          </p:nvPr>
        </p:nvSpPr>
        <p:spPr>
          <a:xfrm>
            <a:off x="7487100" y="4768200"/>
            <a:ext cx="1320000" cy="3456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dk1"/>
                </a:solidFill>
                <a:latin typeface="Sorts Mill Goudy"/>
                <a:ea typeface="Sorts Mill Goudy"/>
                <a:cs typeface="Sorts Mill Goudy"/>
                <a:sym typeface="Sorts Mill Goudy"/>
              </a:defRPr>
            </a:lvl1pPr>
            <a:lvl2pPr marL="0" marR="0" lvl="1" indent="0" algn="r" rtl="0">
              <a:spcBef>
                <a:spcPts val="0"/>
              </a:spcBef>
              <a:buNone/>
              <a:defRPr sz="800" b="0" i="0" u="none" strike="noStrike" cap="none">
                <a:solidFill>
                  <a:schemeClr val="dk1"/>
                </a:solidFill>
                <a:latin typeface="Sorts Mill Goudy"/>
                <a:ea typeface="Sorts Mill Goudy"/>
                <a:cs typeface="Sorts Mill Goudy"/>
                <a:sym typeface="Sorts Mill Goudy"/>
              </a:defRPr>
            </a:lvl2pPr>
            <a:lvl3pPr marL="0" marR="0" lvl="2" indent="0" algn="r" rtl="0">
              <a:spcBef>
                <a:spcPts val="0"/>
              </a:spcBef>
              <a:buNone/>
              <a:defRPr sz="800" b="0" i="0" u="none" strike="noStrike" cap="none">
                <a:solidFill>
                  <a:schemeClr val="dk1"/>
                </a:solidFill>
                <a:latin typeface="Sorts Mill Goudy"/>
                <a:ea typeface="Sorts Mill Goudy"/>
                <a:cs typeface="Sorts Mill Goudy"/>
                <a:sym typeface="Sorts Mill Goudy"/>
              </a:defRPr>
            </a:lvl3pPr>
            <a:lvl4pPr marL="0" marR="0" lvl="3" indent="0" algn="r" rtl="0">
              <a:spcBef>
                <a:spcPts val="0"/>
              </a:spcBef>
              <a:buNone/>
              <a:defRPr sz="800" b="0" i="0" u="none" strike="noStrike" cap="none">
                <a:solidFill>
                  <a:schemeClr val="dk1"/>
                </a:solidFill>
                <a:latin typeface="Sorts Mill Goudy"/>
                <a:ea typeface="Sorts Mill Goudy"/>
                <a:cs typeface="Sorts Mill Goudy"/>
                <a:sym typeface="Sorts Mill Goudy"/>
              </a:defRPr>
            </a:lvl4pPr>
            <a:lvl5pPr marL="0" marR="0" lvl="4" indent="0" algn="r" rtl="0">
              <a:spcBef>
                <a:spcPts val="0"/>
              </a:spcBef>
              <a:buNone/>
              <a:defRPr sz="800" b="0" i="0" u="none" strike="noStrike" cap="none">
                <a:solidFill>
                  <a:schemeClr val="dk1"/>
                </a:solidFill>
                <a:latin typeface="Sorts Mill Goudy"/>
                <a:ea typeface="Sorts Mill Goudy"/>
                <a:cs typeface="Sorts Mill Goudy"/>
                <a:sym typeface="Sorts Mill Goudy"/>
              </a:defRPr>
            </a:lvl5pPr>
            <a:lvl6pPr marL="0" marR="0" lvl="5" indent="0" algn="r" rtl="0">
              <a:spcBef>
                <a:spcPts val="0"/>
              </a:spcBef>
              <a:buNone/>
              <a:defRPr sz="800" b="0" i="0" u="none" strike="noStrike" cap="none">
                <a:solidFill>
                  <a:schemeClr val="dk1"/>
                </a:solidFill>
                <a:latin typeface="Sorts Mill Goudy"/>
                <a:ea typeface="Sorts Mill Goudy"/>
                <a:cs typeface="Sorts Mill Goudy"/>
                <a:sym typeface="Sorts Mill Goudy"/>
              </a:defRPr>
            </a:lvl6pPr>
            <a:lvl7pPr marL="0" marR="0" lvl="6" indent="0" algn="r" rtl="0">
              <a:spcBef>
                <a:spcPts val="0"/>
              </a:spcBef>
              <a:buNone/>
              <a:defRPr sz="800" b="0" i="0" u="none" strike="noStrike" cap="none">
                <a:solidFill>
                  <a:schemeClr val="dk1"/>
                </a:solidFill>
                <a:latin typeface="Sorts Mill Goudy"/>
                <a:ea typeface="Sorts Mill Goudy"/>
                <a:cs typeface="Sorts Mill Goudy"/>
                <a:sym typeface="Sorts Mill Goudy"/>
              </a:defRPr>
            </a:lvl7pPr>
            <a:lvl8pPr marL="0" marR="0" lvl="7" indent="0" algn="r" rtl="0">
              <a:spcBef>
                <a:spcPts val="0"/>
              </a:spcBef>
              <a:buNone/>
              <a:defRPr sz="800" b="0" i="0" u="none" strike="noStrike" cap="none">
                <a:solidFill>
                  <a:schemeClr val="dk1"/>
                </a:solidFill>
                <a:latin typeface="Sorts Mill Goudy"/>
                <a:ea typeface="Sorts Mill Goudy"/>
                <a:cs typeface="Sorts Mill Goudy"/>
                <a:sym typeface="Sorts Mill Goudy"/>
              </a:defRPr>
            </a:lvl8pPr>
            <a:lvl9pPr marL="0" marR="0" lvl="8" indent="0" algn="r" rtl="0">
              <a:spcBef>
                <a:spcPts val="0"/>
              </a:spcBef>
              <a:buNone/>
              <a:defRPr sz="800" b="0" i="0" u="none" strike="noStrike" cap="none">
                <a:solidFill>
                  <a:schemeClr val="dk1"/>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16/j.cmpb.2021.106086"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dx.doi.org/10.17632/t75wjsw6bw" TargetMode="External"/><Relationship Id="rId4" Type="http://schemas.openxmlformats.org/officeDocument/2006/relationships/hyperlink" Target="https://doi.org/10.1007/978-981-99-3784-4_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9"/>
        <p:cNvGrpSpPr/>
        <p:nvPr/>
      </p:nvGrpSpPr>
      <p:grpSpPr>
        <a:xfrm>
          <a:off x="0" y="0"/>
          <a:ext cx="0" cy="0"/>
          <a:chOff x="0" y="0"/>
          <a:chExt cx="0" cy="0"/>
        </a:xfrm>
      </p:grpSpPr>
      <p:sp>
        <p:nvSpPr>
          <p:cNvPr id="180" name="Google Shape;180;p25"/>
          <p:cNvSpPr/>
          <p:nvPr/>
        </p:nvSpPr>
        <p:spPr>
          <a:xfrm>
            <a:off x="0"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181" name="Google Shape;181;p25"/>
          <p:cNvSpPr txBox="1">
            <a:spLocks noGrp="1"/>
          </p:cNvSpPr>
          <p:nvPr>
            <p:ph type="ctrTitle"/>
          </p:nvPr>
        </p:nvSpPr>
        <p:spPr>
          <a:xfrm>
            <a:off x="5370300" y="1413650"/>
            <a:ext cx="3812400" cy="13278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00000"/>
              <a:buFont typeface="Sorts Mill Goudy"/>
              <a:buNone/>
            </a:pPr>
            <a:r>
              <a:rPr lang="en" sz="2300">
                <a:solidFill>
                  <a:srgbClr val="0000FF"/>
                </a:solidFill>
                <a:latin typeface="Calibri"/>
                <a:ea typeface="Calibri"/>
                <a:cs typeface="Calibri"/>
                <a:sym typeface="Calibri"/>
              </a:rPr>
              <a:t>Deep Learning Based Conjunctival Melanoma Detection using Ocular Surface Images</a:t>
            </a:r>
            <a:endParaRPr>
              <a:solidFill>
                <a:srgbClr val="0000FF"/>
              </a:solidFill>
              <a:latin typeface="Calibri"/>
              <a:ea typeface="Calibri"/>
              <a:cs typeface="Calibri"/>
              <a:sym typeface="Calibri"/>
            </a:endParaRPr>
          </a:p>
        </p:txBody>
      </p:sp>
      <p:pic>
        <p:nvPicPr>
          <p:cNvPr id="182" name="Google Shape;182;p25" descr="A web of dots connected"/>
          <p:cNvPicPr preferRelativeResize="0"/>
          <p:nvPr/>
        </p:nvPicPr>
        <p:blipFill rotWithShape="1">
          <a:blip r:embed="rId3">
            <a:alphaModFix amt="46000"/>
          </a:blip>
          <a:srcRect l="35949" r="16989"/>
          <a:stretch/>
        </p:blipFill>
        <p:spPr>
          <a:xfrm>
            <a:off x="-10" y="25633"/>
            <a:ext cx="5408993" cy="5143491"/>
          </a:xfrm>
          <a:prstGeom prst="rect">
            <a:avLst/>
          </a:prstGeom>
          <a:noFill/>
          <a:ln>
            <a:noFill/>
          </a:ln>
        </p:spPr>
      </p:pic>
      <p:cxnSp>
        <p:nvCxnSpPr>
          <p:cNvPr id="183" name="Google Shape;183;p25"/>
          <p:cNvCxnSpPr/>
          <p:nvPr/>
        </p:nvCxnSpPr>
        <p:spPr>
          <a:xfrm>
            <a:off x="7074005" y="2768153"/>
            <a:ext cx="405000" cy="0"/>
          </a:xfrm>
          <a:prstGeom prst="straightConnector1">
            <a:avLst/>
          </a:prstGeom>
          <a:noFill/>
          <a:ln w="12700" cap="flat" cmpd="sng">
            <a:solidFill>
              <a:srgbClr val="FFFFFF"/>
            </a:solidFill>
            <a:prstDash val="solid"/>
            <a:round/>
            <a:headEnd type="none" w="sm" len="sm"/>
            <a:tailEnd type="none" w="sm" len="sm"/>
          </a:ln>
        </p:spPr>
      </p:cxnSp>
      <p:sp>
        <p:nvSpPr>
          <p:cNvPr id="184" name="Google Shape;184;p25"/>
          <p:cNvSpPr txBox="1"/>
          <p:nvPr/>
        </p:nvSpPr>
        <p:spPr>
          <a:xfrm>
            <a:off x="6374808" y="3620000"/>
            <a:ext cx="2717400" cy="1577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u="sng">
                <a:solidFill>
                  <a:srgbClr val="990000"/>
                </a:solidFill>
                <a:latin typeface="Times New Roman"/>
                <a:ea typeface="Times New Roman"/>
                <a:cs typeface="Times New Roman"/>
                <a:sym typeface="Times New Roman"/>
              </a:rPr>
              <a:t>Group Members:</a:t>
            </a:r>
            <a:endParaRPr sz="1100">
              <a:solidFill>
                <a:srgbClr val="990000"/>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rgbClr val="990000"/>
              </a:solidFill>
              <a:latin typeface="Times New Roman"/>
              <a:ea typeface="Times New Roman"/>
              <a:cs typeface="Times New Roman"/>
              <a:sym typeface="Times New Roman"/>
            </a:endParaRPr>
          </a:p>
          <a:p>
            <a:pPr marL="0" marR="0" lvl="0" indent="0" algn="l" rtl="0">
              <a:spcBef>
                <a:spcPts val="0"/>
              </a:spcBef>
              <a:spcAft>
                <a:spcPts val="0"/>
              </a:spcAft>
              <a:buNone/>
            </a:pPr>
            <a:r>
              <a:rPr lang="en" sz="1400" b="1">
                <a:solidFill>
                  <a:srgbClr val="1C4587"/>
                </a:solidFill>
                <a:latin typeface="Calibri"/>
                <a:ea typeface="Calibri"/>
                <a:cs typeface="Calibri"/>
                <a:sym typeface="Calibri"/>
              </a:rPr>
              <a:t>S. Anusri (20MCME31)</a:t>
            </a:r>
            <a:endParaRPr sz="1100" b="1">
              <a:solidFill>
                <a:srgbClr val="1C4587"/>
              </a:solidFill>
              <a:latin typeface="Calibri"/>
              <a:ea typeface="Calibri"/>
              <a:cs typeface="Calibri"/>
              <a:sym typeface="Calibri"/>
            </a:endParaRPr>
          </a:p>
          <a:p>
            <a:pPr marL="0" marR="0" lvl="0" indent="0" algn="l" rtl="0">
              <a:spcBef>
                <a:spcPts val="0"/>
              </a:spcBef>
              <a:spcAft>
                <a:spcPts val="0"/>
              </a:spcAft>
              <a:buNone/>
            </a:pPr>
            <a:r>
              <a:rPr lang="en" sz="1400" b="1">
                <a:solidFill>
                  <a:srgbClr val="1C4587"/>
                </a:solidFill>
                <a:latin typeface="Calibri"/>
                <a:ea typeface="Calibri"/>
                <a:cs typeface="Calibri"/>
                <a:sym typeface="Calibri"/>
              </a:rPr>
              <a:t>M. Bhagya Sree (20MCME01)</a:t>
            </a:r>
            <a:endParaRPr sz="1100" b="1">
              <a:solidFill>
                <a:srgbClr val="1C4587"/>
              </a:solidFill>
              <a:latin typeface="Calibri"/>
              <a:ea typeface="Calibri"/>
              <a:cs typeface="Calibri"/>
              <a:sym typeface="Calibri"/>
            </a:endParaRPr>
          </a:p>
          <a:p>
            <a:pPr marL="0" marR="0" lvl="0" indent="0" algn="l" rtl="0">
              <a:spcBef>
                <a:spcPts val="0"/>
              </a:spcBef>
              <a:spcAft>
                <a:spcPts val="0"/>
              </a:spcAft>
              <a:buNone/>
            </a:pPr>
            <a:r>
              <a:rPr lang="en" sz="1400" b="1">
                <a:solidFill>
                  <a:srgbClr val="1C4587"/>
                </a:solidFill>
                <a:latin typeface="Calibri"/>
                <a:ea typeface="Calibri"/>
                <a:cs typeface="Calibri"/>
                <a:sym typeface="Calibri"/>
              </a:rPr>
              <a:t>Ankith Mall (20MCME19)</a:t>
            </a:r>
            <a:endParaRPr sz="1100" b="1">
              <a:solidFill>
                <a:srgbClr val="1C4587"/>
              </a:solidFill>
              <a:latin typeface="Calibri"/>
              <a:ea typeface="Calibri"/>
              <a:cs typeface="Calibri"/>
              <a:sym typeface="Calibri"/>
            </a:endParaRPr>
          </a:p>
          <a:p>
            <a:pPr marL="0" marR="0" lvl="0" indent="0" algn="l" rtl="0">
              <a:spcBef>
                <a:spcPts val="0"/>
              </a:spcBef>
              <a:spcAft>
                <a:spcPts val="0"/>
              </a:spcAft>
              <a:buNone/>
            </a:pPr>
            <a:r>
              <a:rPr lang="en" sz="1400" b="1">
                <a:solidFill>
                  <a:srgbClr val="1C4587"/>
                </a:solidFill>
                <a:latin typeface="Calibri"/>
                <a:ea typeface="Calibri"/>
                <a:cs typeface="Calibri"/>
                <a:sym typeface="Calibri"/>
              </a:rPr>
              <a:t>G. Srinivas (20MCME06)</a:t>
            </a:r>
            <a:endParaRPr sz="1100" b="1">
              <a:solidFill>
                <a:srgbClr val="1C4587"/>
              </a:solidFill>
              <a:latin typeface="Calibri"/>
              <a:ea typeface="Calibri"/>
              <a:cs typeface="Calibri"/>
              <a:sym typeface="Calibri"/>
            </a:endParaRPr>
          </a:p>
          <a:p>
            <a:pPr marL="0" marR="0" lvl="0" indent="0" algn="l" rtl="0">
              <a:spcBef>
                <a:spcPts val="0"/>
              </a:spcBef>
              <a:spcAft>
                <a:spcPts val="0"/>
              </a:spcAft>
              <a:buNone/>
            </a:pPr>
            <a:endParaRPr sz="1400" b="1">
              <a:solidFill>
                <a:srgbClr val="1C4587"/>
              </a:solidFill>
              <a:latin typeface="Calibri"/>
              <a:ea typeface="Calibri"/>
              <a:cs typeface="Calibri"/>
              <a:sym typeface="Calibri"/>
            </a:endParaRPr>
          </a:p>
        </p:txBody>
      </p:sp>
      <p:pic>
        <p:nvPicPr>
          <p:cNvPr id="185" name="Google Shape;185;p25"/>
          <p:cNvPicPr preferRelativeResize="0"/>
          <p:nvPr/>
        </p:nvPicPr>
        <p:blipFill>
          <a:blip r:embed="rId4">
            <a:alphaModFix amt="77000"/>
          </a:blip>
          <a:stretch>
            <a:fillRect/>
          </a:stretch>
        </p:blipFill>
        <p:spPr>
          <a:xfrm>
            <a:off x="33550" y="758350"/>
            <a:ext cx="5344126" cy="314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txBox="1">
            <a:spLocks noGrp="1"/>
          </p:cNvSpPr>
          <p:nvPr>
            <p:ph type="body" idx="1"/>
          </p:nvPr>
        </p:nvSpPr>
        <p:spPr>
          <a:xfrm>
            <a:off x="-17400" y="307775"/>
            <a:ext cx="9078900" cy="4805100"/>
          </a:xfrm>
          <a:prstGeom prst="rect">
            <a:avLst/>
          </a:prstGeom>
          <a:effectLst/>
        </p:spPr>
        <p:txBody>
          <a:bodyPr spcFirstLastPara="1" wrap="square" lIns="91425" tIns="0" rIns="91425" bIns="0" anchor="t" anchorCtr="0">
            <a:noAutofit/>
          </a:bodyPr>
          <a:lstStyle/>
          <a:p>
            <a:pPr marL="0" lvl="0" indent="0" algn="l" rtl="0">
              <a:lnSpc>
                <a:spcPct val="130000"/>
              </a:lnSpc>
              <a:spcBef>
                <a:spcPts val="800"/>
              </a:spcBef>
              <a:spcAft>
                <a:spcPts val="0"/>
              </a:spcAft>
              <a:buSzPts val="770"/>
              <a:buNone/>
            </a:pPr>
            <a:endParaRPr sz="800" b="1">
              <a:latin typeface="Calibri"/>
              <a:ea typeface="Calibri"/>
              <a:cs typeface="Calibri"/>
              <a:sym typeface="Calibri"/>
            </a:endParaRPr>
          </a:p>
          <a:p>
            <a:pPr marL="0" lvl="0" indent="0" algn="ctr" rtl="0">
              <a:lnSpc>
                <a:spcPct val="130000"/>
              </a:lnSpc>
              <a:spcBef>
                <a:spcPts val="800"/>
              </a:spcBef>
              <a:spcAft>
                <a:spcPts val="0"/>
              </a:spcAft>
              <a:buSzPts val="770"/>
              <a:buNone/>
            </a:pPr>
            <a:r>
              <a:rPr lang="en" sz="1140" b="1">
                <a:latin typeface="Calibri"/>
                <a:ea typeface="Calibri"/>
                <a:cs typeface="Calibri"/>
                <a:sym typeface="Calibri"/>
              </a:rPr>
              <a:t>2-class Image classification of “normal” and “abnormal” using TensorFlow and Keras considering 10,000 images in each class</a:t>
            </a:r>
            <a:endParaRPr sz="1140" b="1">
              <a:latin typeface="Calibri"/>
              <a:ea typeface="Calibri"/>
              <a:cs typeface="Calibri"/>
              <a:sym typeface="Calibri"/>
            </a:endParaRPr>
          </a:p>
          <a:p>
            <a:pPr marL="0" lvl="0" indent="0" algn="l" rtl="0">
              <a:lnSpc>
                <a:spcPct val="130000"/>
              </a:lnSpc>
              <a:spcBef>
                <a:spcPts val="800"/>
              </a:spcBef>
              <a:spcAft>
                <a:spcPts val="0"/>
              </a:spcAft>
              <a:buSzPts val="770"/>
              <a:buNone/>
            </a:pPr>
            <a:r>
              <a:rPr lang="en" sz="1170">
                <a:latin typeface="Calibri"/>
                <a:ea typeface="Calibri"/>
                <a:cs typeface="Calibri"/>
                <a:sym typeface="Calibri"/>
              </a:rPr>
              <a:t>The model architecture consists of a pre-trained MobileNetV2 (on ImageNet) base model for feature extraction, followed by additional layers for fine-tuning and adapting to the specific image classification task.</a:t>
            </a:r>
            <a:endParaRPr sz="1170">
              <a:latin typeface="Calibri"/>
              <a:ea typeface="Calibri"/>
              <a:cs typeface="Calibri"/>
              <a:sym typeface="Calibri"/>
            </a:endParaRPr>
          </a:p>
          <a:p>
            <a:pPr marL="457200" lvl="0" indent="-302895" algn="l" rtl="0">
              <a:lnSpc>
                <a:spcPct val="130000"/>
              </a:lnSpc>
              <a:spcBef>
                <a:spcPts val="800"/>
              </a:spcBef>
              <a:spcAft>
                <a:spcPts val="0"/>
              </a:spcAft>
              <a:buSzPts val="1170"/>
              <a:buFont typeface="Calibri"/>
              <a:buChar char="·"/>
            </a:pPr>
            <a:r>
              <a:rPr lang="en" sz="1170">
                <a:latin typeface="Calibri"/>
                <a:ea typeface="Calibri"/>
                <a:cs typeface="Calibri"/>
                <a:sym typeface="Calibri"/>
              </a:rPr>
              <a:t>Preprocessing layers resize and rescale input image and the Dense and Dropout layers add capacity and regularization to the model.</a:t>
            </a:r>
            <a:endParaRPr sz="1170">
              <a:latin typeface="Calibri"/>
              <a:ea typeface="Calibri"/>
              <a:cs typeface="Calibri"/>
              <a:sym typeface="Calibri"/>
            </a:endParaRPr>
          </a:p>
          <a:p>
            <a:pPr marL="457200" lvl="0" indent="-302895" algn="l" rtl="0">
              <a:lnSpc>
                <a:spcPct val="130000"/>
              </a:lnSpc>
              <a:spcBef>
                <a:spcPts val="0"/>
              </a:spcBef>
              <a:spcAft>
                <a:spcPts val="0"/>
              </a:spcAft>
              <a:buSzPts val="1170"/>
              <a:buFont typeface="Calibri"/>
              <a:buChar char="·"/>
            </a:pPr>
            <a:r>
              <a:rPr lang="en" sz="1170">
                <a:latin typeface="Calibri"/>
                <a:ea typeface="Calibri"/>
                <a:cs typeface="Calibri"/>
                <a:sym typeface="Calibri"/>
              </a:rPr>
              <a:t>The output layer produces class probabilities using softmax activation, and the model is trained using Adam optimizer and categorical cross-entropy loss.</a:t>
            </a:r>
            <a:endParaRPr sz="1170">
              <a:latin typeface="Calibri"/>
              <a:ea typeface="Calibri"/>
              <a:cs typeface="Calibri"/>
              <a:sym typeface="Calibri"/>
            </a:endParaRPr>
          </a:p>
          <a:p>
            <a:pPr marL="0" lvl="0" indent="0" algn="l" rtl="0">
              <a:lnSpc>
                <a:spcPct val="130000"/>
              </a:lnSpc>
              <a:spcBef>
                <a:spcPts val="800"/>
              </a:spcBef>
              <a:spcAft>
                <a:spcPts val="0"/>
              </a:spcAft>
              <a:buNone/>
            </a:pPr>
            <a:endParaRPr sz="1070">
              <a:latin typeface="Calibri"/>
              <a:ea typeface="Calibri"/>
              <a:cs typeface="Calibri"/>
              <a:sym typeface="Calibri"/>
            </a:endParaRPr>
          </a:p>
          <a:p>
            <a:pPr marL="0" lvl="0" indent="0" algn="l" rtl="0">
              <a:lnSpc>
                <a:spcPct val="130000"/>
              </a:lnSpc>
              <a:spcBef>
                <a:spcPts val="800"/>
              </a:spcBef>
              <a:spcAft>
                <a:spcPts val="0"/>
              </a:spcAft>
              <a:buSzPts val="770"/>
              <a:buNone/>
            </a:pPr>
            <a:r>
              <a:rPr lang="en" sz="1070" b="1" u="sng">
                <a:latin typeface="Calibri"/>
                <a:ea typeface="Calibri"/>
                <a:cs typeface="Calibri"/>
                <a:sym typeface="Calibri"/>
              </a:rPr>
              <a:t>Results obtained after training for 10 epochs:</a:t>
            </a:r>
            <a:endParaRPr sz="1070" b="1" u="sng">
              <a:latin typeface="Calibri"/>
              <a:ea typeface="Calibri"/>
              <a:cs typeface="Calibri"/>
              <a:sym typeface="Calibri"/>
            </a:endParaRPr>
          </a:p>
          <a:p>
            <a:pPr marL="0" lvl="0" indent="0" algn="l" rtl="0">
              <a:lnSpc>
                <a:spcPct val="130000"/>
              </a:lnSpc>
              <a:spcBef>
                <a:spcPts val="0"/>
              </a:spcBef>
              <a:spcAft>
                <a:spcPts val="0"/>
              </a:spcAft>
              <a:buSzPts val="770"/>
              <a:buNone/>
            </a:pPr>
            <a:r>
              <a:rPr lang="en" sz="1070">
                <a:latin typeface="Calibri"/>
                <a:ea typeface="Calibri"/>
                <a:cs typeface="Calibri"/>
                <a:sym typeface="Calibri"/>
              </a:rPr>
              <a:t>Train Loss: 0.0084 </a:t>
            </a:r>
            <a:endParaRPr sz="107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a:latin typeface="Calibri"/>
                <a:ea typeface="Calibri"/>
                <a:cs typeface="Calibri"/>
                <a:sym typeface="Calibri"/>
              </a:rPr>
              <a:t>Train Accuracy: 0.9980 </a:t>
            </a:r>
            <a:endParaRPr sz="1070">
              <a:latin typeface="Calibri"/>
              <a:ea typeface="Calibri"/>
              <a:cs typeface="Calibri"/>
              <a:sym typeface="Calibri"/>
            </a:endParaRPr>
          </a:p>
          <a:p>
            <a:pPr marL="0" lvl="0" indent="0" algn="l" rtl="0">
              <a:lnSpc>
                <a:spcPct val="130000"/>
              </a:lnSpc>
              <a:spcBef>
                <a:spcPts val="0"/>
              </a:spcBef>
              <a:spcAft>
                <a:spcPts val="0"/>
              </a:spcAft>
              <a:buSzPts val="770"/>
              <a:buNone/>
            </a:pPr>
            <a:endParaRPr sz="107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a:latin typeface="Calibri"/>
                <a:ea typeface="Calibri"/>
                <a:cs typeface="Calibri"/>
                <a:sym typeface="Calibri"/>
              </a:rPr>
              <a:t>Validation  Loss: 0.0143 </a:t>
            </a:r>
            <a:endParaRPr sz="107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a:latin typeface="Calibri"/>
                <a:ea typeface="Calibri"/>
                <a:cs typeface="Calibri"/>
                <a:sym typeface="Calibri"/>
              </a:rPr>
              <a:t>Validation Accuracy: 0.9959</a:t>
            </a:r>
            <a:endParaRPr sz="1070">
              <a:latin typeface="Calibri"/>
              <a:ea typeface="Calibri"/>
              <a:cs typeface="Calibri"/>
              <a:sym typeface="Calibri"/>
            </a:endParaRPr>
          </a:p>
          <a:p>
            <a:pPr marL="0" lvl="0" indent="0" algn="l" rtl="0">
              <a:lnSpc>
                <a:spcPct val="130000"/>
              </a:lnSpc>
              <a:spcBef>
                <a:spcPts val="0"/>
              </a:spcBef>
              <a:spcAft>
                <a:spcPts val="0"/>
              </a:spcAft>
              <a:buSzPts val="770"/>
              <a:buNone/>
            </a:pPr>
            <a:endParaRPr sz="107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a:latin typeface="Calibri"/>
                <a:ea typeface="Calibri"/>
                <a:cs typeface="Calibri"/>
                <a:sym typeface="Calibri"/>
              </a:rPr>
              <a:t>Test Loss: 0.01935</a:t>
            </a:r>
            <a:endParaRPr sz="107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a:latin typeface="Calibri"/>
                <a:ea typeface="Calibri"/>
                <a:cs typeface="Calibri"/>
                <a:sym typeface="Calibri"/>
              </a:rPr>
              <a:t>Test Accuracy: 99.26%</a:t>
            </a:r>
            <a:endParaRPr sz="1070">
              <a:latin typeface="Calibri"/>
              <a:ea typeface="Calibri"/>
              <a:cs typeface="Calibri"/>
              <a:sym typeface="Calibri"/>
            </a:endParaRPr>
          </a:p>
          <a:p>
            <a:pPr marL="0" lvl="0" indent="0" algn="l" rtl="0">
              <a:lnSpc>
                <a:spcPct val="130000"/>
              </a:lnSpc>
              <a:spcBef>
                <a:spcPts val="0"/>
              </a:spcBef>
              <a:spcAft>
                <a:spcPts val="0"/>
              </a:spcAft>
              <a:buSzPts val="770"/>
              <a:buNone/>
            </a:pPr>
            <a:endParaRPr sz="87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a:latin typeface="Calibri"/>
              <a:ea typeface="Calibri"/>
              <a:cs typeface="Calibri"/>
              <a:sym typeface="Calibri"/>
            </a:endParaRPr>
          </a:p>
          <a:p>
            <a:pPr marL="0" lvl="0" indent="0" algn="l" rtl="0">
              <a:lnSpc>
                <a:spcPct val="130000"/>
              </a:lnSpc>
              <a:spcBef>
                <a:spcPts val="0"/>
              </a:spcBef>
              <a:spcAft>
                <a:spcPts val="0"/>
              </a:spcAft>
              <a:buSzPts val="770"/>
              <a:buNone/>
            </a:pPr>
            <a:endParaRPr sz="800">
              <a:latin typeface="Calibri"/>
              <a:ea typeface="Calibri"/>
              <a:cs typeface="Calibri"/>
              <a:sym typeface="Calibri"/>
            </a:endParaRPr>
          </a:p>
        </p:txBody>
      </p:sp>
      <p:sp>
        <p:nvSpPr>
          <p:cNvPr id="266" name="Google Shape;266;p34"/>
          <p:cNvSpPr txBox="1">
            <a:spLocks noGrp="1"/>
          </p:cNvSpPr>
          <p:nvPr>
            <p:ph type="title"/>
          </p:nvPr>
        </p:nvSpPr>
        <p:spPr>
          <a:xfrm>
            <a:off x="0" y="1418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Transfer Learning - MobileNetv2 Model</a:t>
            </a:r>
            <a:endParaRPr sz="1950">
              <a:latin typeface="Calibri"/>
              <a:ea typeface="Calibri"/>
              <a:cs typeface="Calibri"/>
              <a:sym typeface="Calibri"/>
            </a:endParaRPr>
          </a:p>
        </p:txBody>
      </p:sp>
      <p:pic>
        <p:nvPicPr>
          <p:cNvPr id="267" name="Google Shape;267;p34"/>
          <p:cNvPicPr preferRelativeResize="0"/>
          <p:nvPr/>
        </p:nvPicPr>
        <p:blipFill>
          <a:blip r:embed="rId3">
            <a:alphaModFix/>
          </a:blip>
          <a:stretch>
            <a:fillRect/>
          </a:stretch>
        </p:blipFill>
        <p:spPr>
          <a:xfrm>
            <a:off x="3834213" y="2151780"/>
            <a:ext cx="4975999" cy="2877775"/>
          </a:xfrm>
          <a:prstGeom prst="rect">
            <a:avLst/>
          </a:prstGeom>
          <a:noFill/>
          <a:ln>
            <a:noFill/>
          </a:ln>
        </p:spPr>
      </p:pic>
      <p:sp>
        <p:nvSpPr>
          <p:cNvPr id="268" name="Google Shape;268;p34"/>
          <p:cNvSpPr txBox="1"/>
          <p:nvPr/>
        </p:nvSpPr>
        <p:spPr>
          <a:xfrm>
            <a:off x="44425" y="4582800"/>
            <a:ext cx="3538500" cy="4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Avenir"/>
                <a:ea typeface="Avenir"/>
                <a:cs typeface="Avenir"/>
                <a:sym typeface="Avenir"/>
              </a:rPr>
              <a:t>The model was trained for 10 epochs.</a:t>
            </a:r>
            <a:endParaRPr sz="1500">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5"/>
          <p:cNvPicPr preferRelativeResize="0"/>
          <p:nvPr/>
        </p:nvPicPr>
        <p:blipFill>
          <a:blip r:embed="rId3">
            <a:alphaModFix/>
          </a:blip>
          <a:stretch>
            <a:fillRect/>
          </a:stretch>
        </p:blipFill>
        <p:spPr>
          <a:xfrm>
            <a:off x="4166875" y="781673"/>
            <a:ext cx="4481726" cy="3861075"/>
          </a:xfrm>
          <a:prstGeom prst="rect">
            <a:avLst/>
          </a:prstGeom>
          <a:noFill/>
          <a:ln>
            <a:noFill/>
          </a:ln>
        </p:spPr>
      </p:pic>
      <p:pic>
        <p:nvPicPr>
          <p:cNvPr id="274" name="Google Shape;274;p35"/>
          <p:cNvPicPr preferRelativeResize="0"/>
          <p:nvPr/>
        </p:nvPicPr>
        <p:blipFill>
          <a:blip r:embed="rId4">
            <a:alphaModFix/>
          </a:blip>
          <a:stretch>
            <a:fillRect/>
          </a:stretch>
        </p:blipFill>
        <p:spPr>
          <a:xfrm>
            <a:off x="530800" y="679100"/>
            <a:ext cx="2949475" cy="1964600"/>
          </a:xfrm>
          <a:prstGeom prst="rect">
            <a:avLst/>
          </a:prstGeom>
          <a:noFill/>
          <a:ln>
            <a:noFill/>
          </a:ln>
        </p:spPr>
      </p:pic>
      <p:pic>
        <p:nvPicPr>
          <p:cNvPr id="275" name="Google Shape;275;p35"/>
          <p:cNvPicPr preferRelativeResize="0"/>
          <p:nvPr/>
        </p:nvPicPr>
        <p:blipFill>
          <a:blip r:embed="rId5">
            <a:alphaModFix/>
          </a:blip>
          <a:stretch>
            <a:fillRect/>
          </a:stretch>
        </p:blipFill>
        <p:spPr>
          <a:xfrm>
            <a:off x="577700" y="3049500"/>
            <a:ext cx="2974350" cy="1933300"/>
          </a:xfrm>
          <a:prstGeom prst="rect">
            <a:avLst/>
          </a:prstGeom>
          <a:noFill/>
          <a:ln>
            <a:noFill/>
          </a:ln>
        </p:spPr>
      </p:pic>
      <p:sp>
        <p:nvSpPr>
          <p:cNvPr id="276" name="Google Shape;276;p35"/>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MobileNetv2 Model - 2 Class Classification</a:t>
            </a:r>
            <a:endParaRPr sz="195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6"/>
          <p:cNvSpPr txBox="1">
            <a:spLocks noGrp="1"/>
          </p:cNvSpPr>
          <p:nvPr>
            <p:ph type="body" idx="1"/>
          </p:nvPr>
        </p:nvSpPr>
        <p:spPr>
          <a:xfrm>
            <a:off x="-17400" y="307775"/>
            <a:ext cx="9078900" cy="4805100"/>
          </a:xfrm>
          <a:prstGeom prst="rect">
            <a:avLst/>
          </a:prstGeom>
          <a:effectLst>
            <a:reflection dist="38100" dir="5400000" fadeDir="5400012" sy="-100000" algn="bl" rotWithShape="0"/>
          </a:effectLst>
        </p:spPr>
        <p:txBody>
          <a:bodyPr spcFirstLastPara="1" wrap="square" lIns="91425" tIns="0" rIns="91425" bIns="0" anchor="t" anchorCtr="0">
            <a:noAutofit/>
          </a:bodyPr>
          <a:lstStyle/>
          <a:p>
            <a:pPr marL="0" lvl="0" indent="0" algn="l" rtl="0">
              <a:lnSpc>
                <a:spcPct val="130000"/>
              </a:lnSpc>
              <a:spcBef>
                <a:spcPts val="800"/>
              </a:spcBef>
              <a:spcAft>
                <a:spcPts val="0"/>
              </a:spcAft>
              <a:buSzPts val="770"/>
              <a:buNone/>
            </a:pPr>
            <a:endParaRPr sz="800" b="1">
              <a:latin typeface="Calibri"/>
              <a:ea typeface="Calibri"/>
              <a:cs typeface="Calibri"/>
              <a:sym typeface="Calibri"/>
            </a:endParaRPr>
          </a:p>
          <a:p>
            <a:pPr marL="0" lvl="0" indent="0" algn="l" rtl="0">
              <a:lnSpc>
                <a:spcPct val="130000"/>
              </a:lnSpc>
              <a:spcBef>
                <a:spcPts val="800"/>
              </a:spcBef>
              <a:spcAft>
                <a:spcPts val="0"/>
              </a:spcAft>
              <a:buSzPts val="770"/>
              <a:buNone/>
            </a:pPr>
            <a:endParaRPr sz="870" b="1">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a:latin typeface="Calibri"/>
              <a:ea typeface="Calibri"/>
              <a:cs typeface="Calibri"/>
              <a:sym typeface="Calibri"/>
            </a:endParaRPr>
          </a:p>
          <a:p>
            <a:pPr marL="0" lvl="0" indent="0" algn="l" rtl="0">
              <a:lnSpc>
                <a:spcPct val="130000"/>
              </a:lnSpc>
              <a:spcBef>
                <a:spcPts val="0"/>
              </a:spcBef>
              <a:spcAft>
                <a:spcPts val="0"/>
              </a:spcAft>
              <a:buSzPts val="770"/>
              <a:buNone/>
            </a:pPr>
            <a:endParaRPr sz="800">
              <a:latin typeface="Calibri"/>
              <a:ea typeface="Calibri"/>
              <a:cs typeface="Calibri"/>
              <a:sym typeface="Calibri"/>
            </a:endParaRPr>
          </a:p>
        </p:txBody>
      </p:sp>
      <p:sp>
        <p:nvSpPr>
          <p:cNvPr id="282" name="Google Shape;282;p36"/>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MobileNetv2 Model - 2 Class Classification</a:t>
            </a:r>
            <a:endParaRPr sz="1950">
              <a:latin typeface="Calibri"/>
              <a:ea typeface="Calibri"/>
              <a:cs typeface="Calibri"/>
              <a:sym typeface="Calibri"/>
            </a:endParaRPr>
          </a:p>
        </p:txBody>
      </p:sp>
      <p:pic>
        <p:nvPicPr>
          <p:cNvPr id="283" name="Google Shape;283;p36"/>
          <p:cNvPicPr preferRelativeResize="0"/>
          <p:nvPr/>
        </p:nvPicPr>
        <p:blipFill>
          <a:blip r:embed="rId3">
            <a:alphaModFix/>
          </a:blip>
          <a:stretch>
            <a:fillRect/>
          </a:stretch>
        </p:blipFill>
        <p:spPr>
          <a:xfrm>
            <a:off x="413675" y="486050"/>
            <a:ext cx="8194726" cy="4539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body" idx="1"/>
          </p:nvPr>
        </p:nvSpPr>
        <p:spPr>
          <a:xfrm>
            <a:off x="-17400" y="307775"/>
            <a:ext cx="9078900" cy="4805100"/>
          </a:xfrm>
          <a:prstGeom prst="rect">
            <a:avLst/>
          </a:prstGeom>
          <a:effectLst/>
        </p:spPr>
        <p:txBody>
          <a:bodyPr spcFirstLastPara="1" wrap="square" lIns="91425" tIns="0" rIns="91425" bIns="0" anchor="t" anchorCtr="0">
            <a:noAutofit/>
          </a:bodyPr>
          <a:lstStyle/>
          <a:p>
            <a:pPr marL="0" lvl="0" indent="0" algn="ctr" rtl="0">
              <a:lnSpc>
                <a:spcPct val="130000"/>
              </a:lnSpc>
              <a:spcBef>
                <a:spcPts val="800"/>
              </a:spcBef>
              <a:spcAft>
                <a:spcPts val="0"/>
              </a:spcAft>
              <a:buSzPts val="770"/>
              <a:buNone/>
            </a:pPr>
            <a:r>
              <a:rPr lang="en" sz="1140" b="1" dirty="0">
                <a:effectLst/>
                <a:latin typeface="Calibri"/>
                <a:ea typeface="Calibri"/>
                <a:cs typeface="Calibri"/>
                <a:sym typeface="Calibri"/>
              </a:rPr>
              <a:t>4-class Image classification of “normal”, “nevus”, “melanoma” and “pterygium” using TensorFlow and Keras considering 10,000 images in each class</a:t>
            </a:r>
            <a:endParaRPr sz="1070" dirty="0">
              <a:effectLst/>
              <a:latin typeface="Calibri"/>
              <a:ea typeface="Calibri"/>
              <a:cs typeface="Calibri"/>
              <a:sym typeface="Calibri"/>
            </a:endParaRPr>
          </a:p>
          <a:p>
            <a:pPr marL="0" lvl="0" indent="0" algn="l" rtl="0">
              <a:lnSpc>
                <a:spcPct val="130000"/>
              </a:lnSpc>
              <a:spcBef>
                <a:spcPts val="800"/>
              </a:spcBef>
              <a:spcAft>
                <a:spcPts val="0"/>
              </a:spcAft>
              <a:buClr>
                <a:schemeClr val="dk1"/>
              </a:buClr>
              <a:buSzPts val="1100"/>
              <a:buFont typeface="Arial"/>
              <a:buNone/>
            </a:pPr>
            <a:endParaRPr sz="1070"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1070" b="1" u="sng" dirty="0">
              <a:effectLst/>
              <a:latin typeface="Calibri"/>
              <a:ea typeface="Calibri"/>
              <a:cs typeface="Calibri"/>
              <a:sym typeface="Calibri"/>
            </a:endParaRPr>
          </a:p>
          <a:p>
            <a:pPr marL="0" lvl="0" indent="0" algn="l" rtl="0">
              <a:lnSpc>
                <a:spcPct val="130000"/>
              </a:lnSpc>
              <a:spcBef>
                <a:spcPts val="800"/>
              </a:spcBef>
              <a:spcAft>
                <a:spcPts val="0"/>
              </a:spcAft>
              <a:buClr>
                <a:schemeClr val="dk1"/>
              </a:buClr>
              <a:buSzPts val="770"/>
              <a:buFont typeface="Arial"/>
              <a:buNone/>
            </a:pPr>
            <a:r>
              <a:rPr lang="en" sz="1070" b="1" u="sng" dirty="0">
                <a:effectLst/>
                <a:latin typeface="Calibri"/>
                <a:ea typeface="Calibri"/>
                <a:cs typeface="Calibri"/>
                <a:sym typeface="Calibri"/>
              </a:rPr>
              <a:t>Results obtained after training for 10 epochs:</a:t>
            </a:r>
            <a:endParaRPr sz="1070" b="1" u="sng"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r>
              <a:rPr lang="en" sz="1070" dirty="0">
                <a:effectLst/>
                <a:latin typeface="Calibri"/>
                <a:ea typeface="Calibri"/>
                <a:cs typeface="Calibri"/>
                <a:sym typeface="Calibri"/>
              </a:rPr>
              <a:t>Train Loss: 0.0116</a:t>
            </a:r>
            <a:endParaRPr sz="1070"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r>
              <a:rPr lang="en" sz="1070" dirty="0">
                <a:effectLst/>
                <a:latin typeface="Calibri"/>
                <a:ea typeface="Calibri"/>
                <a:cs typeface="Calibri"/>
                <a:sym typeface="Calibri"/>
              </a:rPr>
              <a:t>Train Accuracy: 0.9966</a:t>
            </a:r>
            <a:endParaRPr sz="1070"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endParaRPr sz="1070"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r>
              <a:rPr lang="en" sz="1070" dirty="0">
                <a:effectLst/>
                <a:latin typeface="Calibri"/>
                <a:ea typeface="Calibri"/>
                <a:cs typeface="Calibri"/>
                <a:sym typeface="Calibri"/>
              </a:rPr>
              <a:t>Validation  Loss: 0.0290</a:t>
            </a:r>
            <a:endParaRPr sz="1070"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r>
              <a:rPr lang="en" sz="1070" dirty="0">
                <a:effectLst/>
                <a:latin typeface="Calibri"/>
                <a:ea typeface="Calibri"/>
                <a:cs typeface="Calibri"/>
                <a:sym typeface="Calibri"/>
              </a:rPr>
              <a:t>Validation Accuracy: 0.9921</a:t>
            </a:r>
            <a:endParaRPr sz="1070"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endParaRPr sz="1070"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r>
              <a:rPr lang="en" sz="1070" dirty="0">
                <a:effectLst/>
                <a:latin typeface="Calibri"/>
                <a:ea typeface="Calibri"/>
                <a:cs typeface="Calibri"/>
                <a:sym typeface="Calibri"/>
              </a:rPr>
              <a:t>Test Loss: 0.02832</a:t>
            </a:r>
            <a:endParaRPr sz="1070" dirty="0">
              <a:effectLst/>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effectLst/>
                <a:latin typeface="Calibri"/>
                <a:ea typeface="Calibri"/>
                <a:cs typeface="Calibri"/>
                <a:sym typeface="Calibri"/>
              </a:rPr>
              <a:t>Test Accuracy: 99.03%</a:t>
            </a:r>
            <a:endParaRPr sz="1070" dirty="0">
              <a:effectLst/>
              <a:latin typeface="Calibri"/>
              <a:ea typeface="Calibri"/>
              <a:cs typeface="Calibri"/>
              <a:sym typeface="Calibri"/>
            </a:endParaRPr>
          </a:p>
          <a:p>
            <a:pPr marL="0" lvl="0" indent="0" algn="l" rtl="0">
              <a:lnSpc>
                <a:spcPct val="130000"/>
              </a:lnSpc>
              <a:spcBef>
                <a:spcPts val="0"/>
              </a:spcBef>
              <a:spcAft>
                <a:spcPts val="0"/>
              </a:spcAft>
              <a:buSzPts val="770"/>
              <a:buNone/>
            </a:pPr>
            <a:endParaRPr sz="1070"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endParaRPr sz="1070"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endParaRPr sz="870" dirty="0">
              <a:effectLst/>
              <a:latin typeface="Calibri"/>
              <a:ea typeface="Calibri"/>
              <a:cs typeface="Calibri"/>
              <a:sym typeface="Calibri"/>
            </a:endParaRPr>
          </a:p>
          <a:p>
            <a:pPr marL="0" lvl="0" indent="0" algn="l" rtl="0">
              <a:lnSpc>
                <a:spcPct val="130000"/>
              </a:lnSpc>
              <a:spcBef>
                <a:spcPts val="0"/>
              </a:spcBef>
              <a:spcAft>
                <a:spcPts val="0"/>
              </a:spcAft>
              <a:buClr>
                <a:schemeClr val="dk1"/>
              </a:buClr>
              <a:buSzPts val="770"/>
              <a:buFont typeface="Arial"/>
              <a:buNone/>
            </a:pPr>
            <a:endParaRPr sz="870"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870" b="1"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dirty="0">
              <a:effectLst/>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dirty="0">
              <a:effectLst/>
              <a:latin typeface="Calibri"/>
              <a:ea typeface="Calibri"/>
              <a:cs typeface="Calibri"/>
              <a:sym typeface="Calibri"/>
            </a:endParaRPr>
          </a:p>
          <a:p>
            <a:pPr marL="0" lvl="0" indent="0" algn="l" rtl="0">
              <a:lnSpc>
                <a:spcPct val="130000"/>
              </a:lnSpc>
              <a:spcBef>
                <a:spcPts val="0"/>
              </a:spcBef>
              <a:spcAft>
                <a:spcPts val="0"/>
              </a:spcAft>
              <a:buSzPts val="770"/>
              <a:buNone/>
            </a:pPr>
            <a:endParaRPr sz="800" dirty="0">
              <a:effectLst/>
              <a:latin typeface="Calibri"/>
              <a:ea typeface="Calibri"/>
              <a:cs typeface="Calibri"/>
              <a:sym typeface="Calibri"/>
            </a:endParaRPr>
          </a:p>
        </p:txBody>
      </p:sp>
      <p:sp>
        <p:nvSpPr>
          <p:cNvPr id="289" name="Google Shape;289;p37"/>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MobileNetv2 Model - 4 Class Classification</a:t>
            </a:r>
            <a:endParaRPr sz="1950">
              <a:latin typeface="Calibri"/>
              <a:ea typeface="Calibri"/>
              <a:cs typeface="Calibri"/>
              <a:sym typeface="Calibri"/>
            </a:endParaRPr>
          </a:p>
        </p:txBody>
      </p:sp>
      <p:pic>
        <p:nvPicPr>
          <p:cNvPr id="290" name="Google Shape;290;p37"/>
          <p:cNvPicPr preferRelativeResize="0"/>
          <p:nvPr/>
        </p:nvPicPr>
        <p:blipFill>
          <a:blip r:embed="rId3">
            <a:alphaModFix/>
          </a:blip>
          <a:stretch>
            <a:fillRect/>
          </a:stretch>
        </p:blipFill>
        <p:spPr>
          <a:xfrm>
            <a:off x="36300" y="3141900"/>
            <a:ext cx="2637425" cy="1970975"/>
          </a:xfrm>
          <a:prstGeom prst="rect">
            <a:avLst/>
          </a:prstGeom>
          <a:noFill/>
          <a:ln>
            <a:noFill/>
          </a:ln>
        </p:spPr>
      </p:pic>
      <p:pic>
        <p:nvPicPr>
          <p:cNvPr id="291" name="Google Shape;291;p37"/>
          <p:cNvPicPr preferRelativeResize="0"/>
          <p:nvPr/>
        </p:nvPicPr>
        <p:blipFill>
          <a:blip r:embed="rId4">
            <a:alphaModFix/>
          </a:blip>
          <a:stretch>
            <a:fillRect/>
          </a:stretch>
        </p:blipFill>
        <p:spPr>
          <a:xfrm>
            <a:off x="2775425" y="3126025"/>
            <a:ext cx="2723137" cy="2002725"/>
          </a:xfrm>
          <a:prstGeom prst="rect">
            <a:avLst/>
          </a:prstGeom>
          <a:noFill/>
          <a:ln>
            <a:noFill/>
          </a:ln>
        </p:spPr>
      </p:pic>
      <p:pic>
        <p:nvPicPr>
          <p:cNvPr id="292" name="Google Shape;292;p37"/>
          <p:cNvPicPr preferRelativeResize="0"/>
          <p:nvPr/>
        </p:nvPicPr>
        <p:blipFill>
          <a:blip r:embed="rId5">
            <a:alphaModFix/>
          </a:blip>
          <a:stretch>
            <a:fillRect/>
          </a:stretch>
        </p:blipFill>
        <p:spPr>
          <a:xfrm>
            <a:off x="5141800" y="613150"/>
            <a:ext cx="3902300" cy="3360675"/>
          </a:xfrm>
          <a:prstGeom prst="rect">
            <a:avLst/>
          </a:prstGeom>
          <a:noFill/>
          <a:ln>
            <a:noFill/>
          </a:ln>
        </p:spPr>
      </p:pic>
      <p:sp>
        <p:nvSpPr>
          <p:cNvPr id="293" name="Google Shape;293;p37"/>
          <p:cNvSpPr txBox="1"/>
          <p:nvPr/>
        </p:nvSpPr>
        <p:spPr>
          <a:xfrm>
            <a:off x="85450" y="639300"/>
            <a:ext cx="3538500" cy="4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Avenir"/>
                <a:ea typeface="Avenir"/>
                <a:cs typeface="Avenir"/>
                <a:sym typeface="Avenir"/>
              </a:rPr>
              <a:t>The model was trained for 10 epochs.</a:t>
            </a:r>
            <a:endParaRPr sz="1500" b="1">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body" idx="1"/>
          </p:nvPr>
        </p:nvSpPr>
        <p:spPr>
          <a:xfrm>
            <a:off x="-17400" y="307775"/>
            <a:ext cx="9078900" cy="4805100"/>
          </a:xfrm>
          <a:prstGeom prst="rect">
            <a:avLst/>
          </a:prstGeom>
          <a:effectLst>
            <a:reflection dist="38100" dir="5400000" fadeDir="5400012" sy="-100000" algn="bl" rotWithShape="0"/>
          </a:effectLst>
        </p:spPr>
        <p:txBody>
          <a:bodyPr spcFirstLastPara="1" wrap="square" lIns="91425" tIns="0" rIns="91425" bIns="0" anchor="t" anchorCtr="0">
            <a:noAutofit/>
          </a:bodyPr>
          <a:lstStyle/>
          <a:p>
            <a:pPr marL="0" lvl="0" indent="0" algn="l" rtl="0">
              <a:lnSpc>
                <a:spcPct val="130000"/>
              </a:lnSpc>
              <a:spcBef>
                <a:spcPts val="0"/>
              </a:spcBef>
              <a:spcAft>
                <a:spcPts val="0"/>
              </a:spcAft>
              <a:buSzPts val="770"/>
              <a:buNone/>
            </a:pPr>
            <a:endParaRPr sz="1070">
              <a:latin typeface="Calibri"/>
              <a:ea typeface="Calibri"/>
              <a:cs typeface="Calibri"/>
              <a:sym typeface="Calibri"/>
            </a:endParaRPr>
          </a:p>
          <a:p>
            <a:pPr marL="0" lvl="0" indent="0" algn="l" rtl="0">
              <a:lnSpc>
                <a:spcPct val="130000"/>
              </a:lnSpc>
              <a:spcBef>
                <a:spcPts val="0"/>
              </a:spcBef>
              <a:spcAft>
                <a:spcPts val="0"/>
              </a:spcAft>
              <a:buSzPts val="770"/>
              <a:buNone/>
            </a:pPr>
            <a:endParaRPr sz="870">
              <a:latin typeface="Calibri"/>
              <a:ea typeface="Calibri"/>
              <a:cs typeface="Calibri"/>
              <a:sym typeface="Calibri"/>
            </a:endParaRPr>
          </a:p>
          <a:p>
            <a:pPr marL="0" lvl="0" indent="0" algn="l" rtl="0">
              <a:lnSpc>
                <a:spcPct val="130000"/>
              </a:lnSpc>
              <a:spcBef>
                <a:spcPts val="0"/>
              </a:spcBef>
              <a:spcAft>
                <a:spcPts val="0"/>
              </a:spcAft>
              <a:buSzPts val="770"/>
              <a:buNone/>
            </a:pPr>
            <a:endParaRPr sz="87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a:latin typeface="Calibri"/>
              <a:ea typeface="Calibri"/>
              <a:cs typeface="Calibri"/>
              <a:sym typeface="Calibri"/>
            </a:endParaRPr>
          </a:p>
          <a:p>
            <a:pPr marL="0" lvl="0" indent="0" algn="l" rtl="0">
              <a:lnSpc>
                <a:spcPct val="130000"/>
              </a:lnSpc>
              <a:spcBef>
                <a:spcPts val="800"/>
              </a:spcBef>
              <a:spcAft>
                <a:spcPts val="0"/>
              </a:spcAft>
              <a:buSzPts val="770"/>
              <a:buNone/>
            </a:pPr>
            <a:endParaRPr sz="870" b="1">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a:latin typeface="Calibri"/>
              <a:ea typeface="Calibri"/>
              <a:cs typeface="Calibri"/>
              <a:sym typeface="Calibri"/>
            </a:endParaRPr>
          </a:p>
          <a:p>
            <a:pPr marL="0" lvl="0" indent="0" algn="l" rtl="0">
              <a:lnSpc>
                <a:spcPct val="130000"/>
              </a:lnSpc>
              <a:spcBef>
                <a:spcPts val="0"/>
              </a:spcBef>
              <a:spcAft>
                <a:spcPts val="0"/>
              </a:spcAft>
              <a:buSzPts val="770"/>
              <a:buNone/>
            </a:pPr>
            <a:endParaRPr sz="800">
              <a:latin typeface="Calibri"/>
              <a:ea typeface="Calibri"/>
              <a:cs typeface="Calibri"/>
              <a:sym typeface="Calibri"/>
            </a:endParaRPr>
          </a:p>
        </p:txBody>
      </p:sp>
      <p:sp>
        <p:nvSpPr>
          <p:cNvPr id="299" name="Google Shape;299;p38"/>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MobileNetv2 Model - 4 Class Classification</a:t>
            </a:r>
            <a:endParaRPr sz="1950">
              <a:latin typeface="Calibri"/>
              <a:ea typeface="Calibri"/>
              <a:cs typeface="Calibri"/>
              <a:sym typeface="Calibri"/>
            </a:endParaRPr>
          </a:p>
        </p:txBody>
      </p:sp>
      <p:pic>
        <p:nvPicPr>
          <p:cNvPr id="300" name="Google Shape;300;p38"/>
          <p:cNvPicPr preferRelativeResize="0"/>
          <p:nvPr/>
        </p:nvPicPr>
        <p:blipFill>
          <a:blip r:embed="rId3">
            <a:alphaModFix/>
          </a:blip>
          <a:stretch>
            <a:fillRect/>
          </a:stretch>
        </p:blipFill>
        <p:spPr>
          <a:xfrm>
            <a:off x="629025" y="429725"/>
            <a:ext cx="8015274" cy="468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body" idx="1"/>
          </p:nvPr>
        </p:nvSpPr>
        <p:spPr>
          <a:xfrm>
            <a:off x="32550" y="307775"/>
            <a:ext cx="9078900" cy="4805100"/>
          </a:xfrm>
          <a:prstGeom prst="rect">
            <a:avLst/>
          </a:prstGeom>
        </p:spPr>
        <p:txBody>
          <a:bodyPr spcFirstLastPara="1" wrap="square" lIns="91425" tIns="0" rIns="91425" bIns="0" anchor="t" anchorCtr="0">
            <a:noAutofit/>
          </a:bodyPr>
          <a:lstStyle/>
          <a:p>
            <a:pPr marL="0" lvl="0" indent="0" algn="ctr" rtl="0">
              <a:lnSpc>
                <a:spcPct val="130000"/>
              </a:lnSpc>
              <a:spcBef>
                <a:spcPts val="800"/>
              </a:spcBef>
              <a:spcAft>
                <a:spcPts val="0"/>
              </a:spcAft>
              <a:buSzPts val="770"/>
              <a:buNone/>
            </a:pPr>
            <a:r>
              <a:rPr lang="en" sz="1140" b="1" dirty="0">
                <a:latin typeface="Calibri"/>
                <a:ea typeface="Calibri"/>
                <a:cs typeface="Calibri"/>
                <a:sym typeface="Calibri"/>
              </a:rPr>
              <a:t>2-class Image classification of “normal” and “abnormal” using Tensorflow considering 10,000 images in each class</a:t>
            </a:r>
            <a:endParaRPr sz="1070" dirty="0">
              <a:latin typeface="Calibri"/>
              <a:ea typeface="Calibri"/>
              <a:cs typeface="Calibri"/>
              <a:sym typeface="Calibri"/>
            </a:endParaRPr>
          </a:p>
          <a:p>
            <a:pPr marL="0" lvl="0" indent="0" algn="l" rtl="0">
              <a:lnSpc>
                <a:spcPct val="130000"/>
              </a:lnSpc>
              <a:spcBef>
                <a:spcPts val="800"/>
              </a:spcBef>
              <a:spcAft>
                <a:spcPts val="0"/>
              </a:spcAft>
              <a:buSzPts val="770"/>
              <a:buNone/>
            </a:pPr>
            <a:r>
              <a:rPr lang="en" sz="1070" dirty="0">
                <a:latin typeface="Calibri"/>
                <a:ea typeface="Calibri"/>
                <a:cs typeface="Calibri"/>
                <a:sym typeface="Calibri"/>
              </a:rPr>
              <a:t>The pre-trained EfficientNetB7 model is used as the base model for feature extraction. It is loaded with pre-trained ImageNet weights. </a:t>
            </a:r>
            <a:endParaRPr sz="1070" dirty="0">
              <a:latin typeface="Calibri"/>
              <a:ea typeface="Calibri"/>
              <a:cs typeface="Calibri"/>
              <a:sym typeface="Calibri"/>
            </a:endParaRPr>
          </a:p>
          <a:p>
            <a:pPr marL="0" lvl="0" indent="0" algn="l" rtl="0">
              <a:lnSpc>
                <a:spcPct val="130000"/>
              </a:lnSpc>
              <a:spcBef>
                <a:spcPts val="800"/>
              </a:spcBef>
              <a:spcAft>
                <a:spcPts val="0"/>
              </a:spcAft>
              <a:buSzPts val="770"/>
              <a:buNone/>
            </a:pPr>
            <a:r>
              <a:rPr lang="en" sz="1070" dirty="0">
                <a:latin typeface="Calibri"/>
                <a:ea typeface="Calibri"/>
                <a:cs typeface="Calibri"/>
                <a:sym typeface="Calibri"/>
              </a:rPr>
              <a:t>The top classification layer, (Dense layer with softmax activation) responsible for predicting class probabilities, is removed from the pre-trained EfficientNetB7 model.</a:t>
            </a:r>
            <a:endParaRPr sz="1070" dirty="0">
              <a:latin typeface="Calibri"/>
              <a:ea typeface="Calibri"/>
              <a:cs typeface="Calibri"/>
              <a:sym typeface="Calibri"/>
            </a:endParaRPr>
          </a:p>
          <a:p>
            <a:pPr marL="0" lvl="0" indent="0" algn="l" rtl="0">
              <a:lnSpc>
                <a:spcPct val="130000"/>
              </a:lnSpc>
              <a:spcBef>
                <a:spcPts val="800"/>
              </a:spcBef>
              <a:spcAft>
                <a:spcPts val="0"/>
              </a:spcAft>
              <a:buSzPts val="770"/>
              <a:buNone/>
            </a:pPr>
            <a:r>
              <a:rPr lang="en" sz="1070" dirty="0">
                <a:latin typeface="Calibri"/>
                <a:ea typeface="Calibri"/>
                <a:cs typeface="Calibri"/>
                <a:sym typeface="Calibri"/>
              </a:rPr>
              <a:t>A Dense layer with 256 units and ReLU activation is added for feature processing and a Dropout layer with a dropout rate of 0.2 is added for regularization to prevent overfitting.</a:t>
            </a:r>
            <a:endParaRPr sz="1070" dirty="0">
              <a:latin typeface="Calibri"/>
              <a:ea typeface="Calibri"/>
              <a:cs typeface="Calibri"/>
              <a:sym typeface="Calibri"/>
            </a:endParaRPr>
          </a:p>
          <a:p>
            <a:pPr marL="0" lvl="0" indent="0" algn="l" rtl="0">
              <a:lnSpc>
                <a:spcPct val="130000"/>
              </a:lnSpc>
              <a:spcBef>
                <a:spcPts val="800"/>
              </a:spcBef>
              <a:spcAft>
                <a:spcPts val="0"/>
              </a:spcAft>
              <a:buSzPts val="770"/>
              <a:buNone/>
            </a:pPr>
            <a:r>
              <a:rPr lang="en" sz="1070" b="1" u="sng" dirty="0">
                <a:latin typeface="Calibri"/>
                <a:ea typeface="Calibri"/>
                <a:cs typeface="Calibri"/>
                <a:sym typeface="Calibri"/>
              </a:rPr>
              <a:t>Results obtained after training for 10 epochs:</a:t>
            </a:r>
            <a:endParaRPr sz="1070" b="1" u="sng"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Train Loss: 0.4705</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Train Accuracy: 0.8083</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Validation  Loss: 0.2373</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Validation Accuracy: 0.9078</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Test Loss: 0.24567</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Test Accuracy: 89.28%</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8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87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70" b="1"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dirty="0">
              <a:latin typeface="Calibri"/>
              <a:ea typeface="Calibri"/>
              <a:cs typeface="Calibri"/>
              <a:sym typeface="Calibri"/>
            </a:endParaRPr>
          </a:p>
          <a:p>
            <a:pPr marL="0" lvl="0" indent="0" algn="l" rtl="0">
              <a:lnSpc>
                <a:spcPct val="130000"/>
              </a:lnSpc>
              <a:spcBef>
                <a:spcPts val="0"/>
              </a:spcBef>
              <a:spcAft>
                <a:spcPts val="0"/>
              </a:spcAft>
              <a:buSzPts val="770"/>
              <a:buNone/>
            </a:pPr>
            <a:endParaRPr sz="800" dirty="0">
              <a:latin typeface="Calibri"/>
              <a:ea typeface="Calibri"/>
              <a:cs typeface="Calibri"/>
              <a:sym typeface="Calibri"/>
            </a:endParaRPr>
          </a:p>
        </p:txBody>
      </p:sp>
      <p:sp>
        <p:nvSpPr>
          <p:cNvPr id="306" name="Google Shape;306;p39"/>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850" b="1" u="sng">
                <a:solidFill>
                  <a:srgbClr val="980000"/>
                </a:solidFill>
                <a:latin typeface="Calibri"/>
                <a:ea typeface="Calibri"/>
                <a:cs typeface="Calibri"/>
                <a:sym typeface="Calibri"/>
              </a:rPr>
              <a:t>Transfer Learning - EfficientNetB7 Model </a:t>
            </a:r>
            <a:endParaRPr sz="1850">
              <a:latin typeface="Calibri"/>
              <a:ea typeface="Calibri"/>
              <a:cs typeface="Calibri"/>
              <a:sym typeface="Calibri"/>
            </a:endParaRPr>
          </a:p>
        </p:txBody>
      </p:sp>
      <p:sp>
        <p:nvSpPr>
          <p:cNvPr id="307" name="Google Shape;307;p39"/>
          <p:cNvSpPr txBox="1"/>
          <p:nvPr/>
        </p:nvSpPr>
        <p:spPr>
          <a:xfrm>
            <a:off x="3598200" y="2146050"/>
            <a:ext cx="3538500" cy="4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Avenir"/>
                <a:ea typeface="Avenir"/>
                <a:cs typeface="Avenir"/>
                <a:sym typeface="Avenir"/>
              </a:rPr>
              <a:t>The model was trained for 10 epochs.</a:t>
            </a:r>
            <a:endParaRPr sz="1500" b="1">
              <a:solidFill>
                <a:schemeClr val="dk1"/>
              </a:solidFill>
              <a:latin typeface="Avenir"/>
              <a:ea typeface="Avenir"/>
              <a:cs typeface="Avenir"/>
              <a:sym typeface="Avenir"/>
            </a:endParaRPr>
          </a:p>
        </p:txBody>
      </p:sp>
      <p:pic>
        <p:nvPicPr>
          <p:cNvPr id="308" name="Google Shape;308;p39"/>
          <p:cNvPicPr preferRelativeResize="0"/>
          <p:nvPr/>
        </p:nvPicPr>
        <p:blipFill>
          <a:blip r:embed="rId3">
            <a:alphaModFix/>
          </a:blip>
          <a:stretch>
            <a:fillRect/>
          </a:stretch>
        </p:blipFill>
        <p:spPr>
          <a:xfrm>
            <a:off x="1457225" y="3601900"/>
            <a:ext cx="7686774" cy="1430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0"/>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EfficientNetB7 Model - 2 Class Classification</a:t>
            </a:r>
            <a:endParaRPr sz="1950">
              <a:latin typeface="Calibri"/>
              <a:ea typeface="Calibri"/>
              <a:cs typeface="Calibri"/>
              <a:sym typeface="Calibri"/>
            </a:endParaRPr>
          </a:p>
        </p:txBody>
      </p:sp>
      <p:pic>
        <p:nvPicPr>
          <p:cNvPr id="314" name="Google Shape;314;p40"/>
          <p:cNvPicPr preferRelativeResize="0"/>
          <p:nvPr/>
        </p:nvPicPr>
        <p:blipFill>
          <a:blip r:embed="rId3">
            <a:alphaModFix/>
          </a:blip>
          <a:stretch>
            <a:fillRect/>
          </a:stretch>
        </p:blipFill>
        <p:spPr>
          <a:xfrm>
            <a:off x="81450" y="1301250"/>
            <a:ext cx="4637650" cy="2286700"/>
          </a:xfrm>
          <a:prstGeom prst="rect">
            <a:avLst/>
          </a:prstGeom>
          <a:noFill/>
          <a:ln>
            <a:noFill/>
          </a:ln>
        </p:spPr>
      </p:pic>
      <p:pic>
        <p:nvPicPr>
          <p:cNvPr id="315" name="Google Shape;315;p40"/>
          <p:cNvPicPr preferRelativeResize="0"/>
          <p:nvPr/>
        </p:nvPicPr>
        <p:blipFill>
          <a:blip r:embed="rId4">
            <a:alphaModFix/>
          </a:blip>
          <a:stretch>
            <a:fillRect/>
          </a:stretch>
        </p:blipFill>
        <p:spPr>
          <a:xfrm>
            <a:off x="5117650" y="900626"/>
            <a:ext cx="3536900" cy="304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EfficientNetB7 Model - 2 Class Classification</a:t>
            </a:r>
            <a:endParaRPr sz="1950">
              <a:latin typeface="Calibri"/>
              <a:ea typeface="Calibri"/>
              <a:cs typeface="Calibri"/>
              <a:sym typeface="Calibri"/>
            </a:endParaRPr>
          </a:p>
        </p:txBody>
      </p:sp>
      <p:pic>
        <p:nvPicPr>
          <p:cNvPr id="321" name="Google Shape;321;p41"/>
          <p:cNvPicPr preferRelativeResize="0"/>
          <p:nvPr/>
        </p:nvPicPr>
        <p:blipFill>
          <a:blip r:embed="rId3">
            <a:alphaModFix/>
          </a:blip>
          <a:stretch>
            <a:fillRect/>
          </a:stretch>
        </p:blipFill>
        <p:spPr>
          <a:xfrm>
            <a:off x="475475" y="357100"/>
            <a:ext cx="8035499" cy="4644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EfficientNetB7 Model - 2 Class Classification</a:t>
            </a:r>
            <a:endParaRPr sz="1950">
              <a:latin typeface="Calibri"/>
              <a:ea typeface="Calibri"/>
              <a:cs typeface="Calibri"/>
              <a:sym typeface="Calibri"/>
            </a:endParaRPr>
          </a:p>
        </p:txBody>
      </p:sp>
      <p:sp>
        <p:nvSpPr>
          <p:cNvPr id="327" name="Google Shape;327;p42"/>
          <p:cNvSpPr txBox="1"/>
          <p:nvPr/>
        </p:nvSpPr>
        <p:spPr>
          <a:xfrm>
            <a:off x="29050" y="307775"/>
            <a:ext cx="8625600" cy="45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u="sng">
                <a:solidFill>
                  <a:schemeClr val="dk1"/>
                </a:solidFill>
                <a:latin typeface="Calibri"/>
                <a:ea typeface="Calibri"/>
                <a:cs typeface="Calibri"/>
                <a:sym typeface="Calibri"/>
              </a:rPr>
              <a:t>Using Grad-CAM:</a:t>
            </a:r>
            <a:endParaRPr sz="1500" b="1" u="sng">
              <a:solidFill>
                <a:schemeClr val="dk1"/>
              </a:solidFill>
              <a:latin typeface="Calibri"/>
              <a:ea typeface="Calibri"/>
              <a:cs typeface="Calibri"/>
              <a:sym typeface="Calibri"/>
            </a:endParaRPr>
          </a:p>
          <a:p>
            <a:pPr marL="0" lvl="0" indent="0" algn="l" rtl="0">
              <a:spcBef>
                <a:spcPts val="0"/>
              </a:spcBef>
              <a:spcAft>
                <a:spcPts val="0"/>
              </a:spcAft>
              <a:buNone/>
            </a:pPr>
            <a:r>
              <a:rPr lang="en" sz="1500">
                <a:solidFill>
                  <a:schemeClr val="dk1"/>
                </a:solidFill>
                <a:latin typeface="Calibri"/>
                <a:ea typeface="Calibri"/>
                <a:cs typeface="Calibri"/>
                <a:sym typeface="Calibri"/>
              </a:rPr>
              <a:t>To visualize the regions of an input image that were most relevant for the neural network prediction which allows to see which regions of the image the model focused on while making its prediction.</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sz="1500">
              <a:solidFill>
                <a:schemeClr val="dk1"/>
              </a:solidFill>
              <a:latin typeface="Calibri"/>
              <a:ea typeface="Calibri"/>
              <a:cs typeface="Calibri"/>
              <a:sym typeface="Calibri"/>
            </a:endParaRPr>
          </a:p>
        </p:txBody>
      </p:sp>
      <p:pic>
        <p:nvPicPr>
          <p:cNvPr id="328" name="Google Shape;328;p42"/>
          <p:cNvPicPr preferRelativeResize="0"/>
          <p:nvPr/>
        </p:nvPicPr>
        <p:blipFill>
          <a:blip r:embed="rId3">
            <a:alphaModFix/>
          </a:blip>
          <a:stretch>
            <a:fillRect/>
          </a:stretch>
        </p:blipFill>
        <p:spPr>
          <a:xfrm>
            <a:off x="1195488" y="1146200"/>
            <a:ext cx="6653125" cy="3997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3"/>
          <p:cNvSpPr txBox="1">
            <a:spLocks noGrp="1"/>
          </p:cNvSpPr>
          <p:nvPr>
            <p:ph type="body" idx="1"/>
          </p:nvPr>
        </p:nvSpPr>
        <p:spPr>
          <a:xfrm>
            <a:off x="-17400" y="307775"/>
            <a:ext cx="9078900" cy="4805100"/>
          </a:xfrm>
          <a:prstGeom prst="rect">
            <a:avLst/>
          </a:prstGeom>
          <a:effectLst>
            <a:reflection endPos="0" dist="38100" dir="5400000" fadeDir="5400012" sy="-100000" algn="bl" rotWithShape="0"/>
          </a:effectLst>
        </p:spPr>
        <p:txBody>
          <a:bodyPr spcFirstLastPara="1" wrap="square" lIns="91425" tIns="0" rIns="91425" bIns="0" anchor="t" anchorCtr="0">
            <a:noAutofit/>
          </a:bodyPr>
          <a:lstStyle/>
          <a:p>
            <a:pPr marL="0" lvl="0" indent="0" algn="ctr" rtl="0">
              <a:lnSpc>
                <a:spcPct val="130000"/>
              </a:lnSpc>
              <a:spcBef>
                <a:spcPts val="800"/>
              </a:spcBef>
              <a:spcAft>
                <a:spcPts val="0"/>
              </a:spcAft>
              <a:buSzPts val="770"/>
              <a:buNone/>
            </a:pPr>
            <a:r>
              <a:rPr lang="en" sz="1140" b="1" dirty="0">
                <a:latin typeface="Calibri"/>
                <a:ea typeface="Calibri"/>
                <a:cs typeface="Calibri"/>
                <a:sym typeface="Calibri"/>
              </a:rPr>
              <a:t>4-class Image classification of “normal”, “nevus”, “melanoma” and “pterygium” using Tensorflow considering 10,000 images in each class</a:t>
            </a:r>
            <a:endParaRPr b="1" dirty="0"/>
          </a:p>
          <a:p>
            <a:pPr marL="0" lvl="0" indent="0" algn="l" rtl="0">
              <a:lnSpc>
                <a:spcPct val="100000"/>
              </a:lnSpc>
              <a:spcBef>
                <a:spcPts val="0"/>
              </a:spcBef>
              <a:spcAft>
                <a:spcPts val="0"/>
              </a:spcAft>
              <a:buSzPts val="1100"/>
              <a:buNone/>
            </a:pPr>
            <a:r>
              <a:rPr lang="en" b="1" dirty="0"/>
              <a:t>The model was trained for 10 epochs.</a:t>
            </a:r>
            <a:endParaRPr sz="1070" b="1" u="sng" dirty="0">
              <a:latin typeface="Calibri"/>
              <a:ea typeface="Calibri"/>
              <a:cs typeface="Calibri"/>
              <a:sym typeface="Calibri"/>
            </a:endParaRPr>
          </a:p>
          <a:p>
            <a:pPr marL="0" lvl="0" indent="0" algn="l" rtl="0">
              <a:lnSpc>
                <a:spcPct val="130000"/>
              </a:lnSpc>
              <a:spcBef>
                <a:spcPts val="800"/>
              </a:spcBef>
              <a:spcAft>
                <a:spcPts val="0"/>
              </a:spcAft>
              <a:buSzPts val="770"/>
              <a:buNone/>
            </a:pPr>
            <a:r>
              <a:rPr lang="en" sz="1070" b="1" u="sng" dirty="0">
                <a:latin typeface="Calibri"/>
                <a:ea typeface="Calibri"/>
                <a:cs typeface="Calibri"/>
                <a:sym typeface="Calibri"/>
              </a:rPr>
              <a:t>Results obtained after training for 10 epochs:</a:t>
            </a:r>
            <a:endParaRPr sz="1070" b="1" u="sng"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Train Loss: 0.6785</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Train Accuracy: 0.7482</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Validation  Loss: 0.2863</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Validation Accuracy: 0.9089</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Test Loss: 0.29456</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r>
              <a:rPr lang="en" sz="1070" dirty="0">
                <a:latin typeface="Calibri"/>
                <a:ea typeface="Calibri"/>
                <a:cs typeface="Calibri"/>
                <a:sym typeface="Calibri"/>
              </a:rPr>
              <a:t>Test Accuracy: 90.43%</a:t>
            </a: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10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870" dirty="0">
              <a:latin typeface="Calibri"/>
              <a:ea typeface="Calibri"/>
              <a:cs typeface="Calibri"/>
              <a:sym typeface="Calibri"/>
            </a:endParaRPr>
          </a:p>
          <a:p>
            <a:pPr marL="0" lvl="0" indent="0" algn="l" rtl="0">
              <a:lnSpc>
                <a:spcPct val="130000"/>
              </a:lnSpc>
              <a:spcBef>
                <a:spcPts val="0"/>
              </a:spcBef>
              <a:spcAft>
                <a:spcPts val="0"/>
              </a:spcAft>
              <a:buSzPts val="770"/>
              <a:buNone/>
            </a:pPr>
            <a:endParaRPr sz="87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70" b="1"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dirty="0">
              <a:latin typeface="Calibri"/>
              <a:ea typeface="Calibri"/>
              <a:cs typeface="Calibri"/>
              <a:sym typeface="Calibri"/>
            </a:endParaRPr>
          </a:p>
          <a:p>
            <a:pPr marL="0" lvl="0" indent="0" algn="l" rtl="0">
              <a:lnSpc>
                <a:spcPct val="130000"/>
              </a:lnSpc>
              <a:spcBef>
                <a:spcPts val="800"/>
              </a:spcBef>
              <a:spcAft>
                <a:spcPts val="0"/>
              </a:spcAft>
              <a:buSzPts val="770"/>
              <a:buNone/>
            </a:pPr>
            <a:endParaRPr sz="800" b="1" u="sng" dirty="0">
              <a:latin typeface="Calibri"/>
              <a:ea typeface="Calibri"/>
              <a:cs typeface="Calibri"/>
              <a:sym typeface="Calibri"/>
            </a:endParaRPr>
          </a:p>
          <a:p>
            <a:pPr marL="0" lvl="0" indent="0" algn="l" rtl="0">
              <a:lnSpc>
                <a:spcPct val="130000"/>
              </a:lnSpc>
              <a:spcBef>
                <a:spcPts val="0"/>
              </a:spcBef>
              <a:spcAft>
                <a:spcPts val="0"/>
              </a:spcAft>
              <a:buSzPts val="770"/>
              <a:buNone/>
            </a:pPr>
            <a:endParaRPr sz="800" dirty="0">
              <a:latin typeface="Calibri"/>
              <a:ea typeface="Calibri"/>
              <a:cs typeface="Calibri"/>
              <a:sym typeface="Calibri"/>
            </a:endParaRPr>
          </a:p>
        </p:txBody>
      </p:sp>
      <p:sp>
        <p:nvSpPr>
          <p:cNvPr id="334" name="Google Shape;334;p43"/>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EfficientNetB7 Model - 4 class Classification</a:t>
            </a:r>
            <a:endParaRPr sz="1950">
              <a:latin typeface="Calibri"/>
              <a:ea typeface="Calibri"/>
              <a:cs typeface="Calibri"/>
              <a:sym typeface="Calibri"/>
            </a:endParaRPr>
          </a:p>
        </p:txBody>
      </p:sp>
      <p:pic>
        <p:nvPicPr>
          <p:cNvPr id="335" name="Google Shape;335;p43"/>
          <p:cNvPicPr preferRelativeResize="0"/>
          <p:nvPr/>
        </p:nvPicPr>
        <p:blipFill>
          <a:blip r:embed="rId3">
            <a:alphaModFix/>
          </a:blip>
          <a:stretch>
            <a:fillRect/>
          </a:stretch>
        </p:blipFill>
        <p:spPr>
          <a:xfrm>
            <a:off x="-17400" y="2859550"/>
            <a:ext cx="4634675" cy="2283950"/>
          </a:xfrm>
          <a:prstGeom prst="rect">
            <a:avLst/>
          </a:prstGeom>
          <a:noFill/>
          <a:ln>
            <a:noFill/>
          </a:ln>
        </p:spPr>
      </p:pic>
      <p:pic>
        <p:nvPicPr>
          <p:cNvPr id="336" name="Google Shape;336;p43"/>
          <p:cNvPicPr preferRelativeResize="0"/>
          <p:nvPr/>
        </p:nvPicPr>
        <p:blipFill>
          <a:blip r:embed="rId4">
            <a:alphaModFix/>
          </a:blip>
          <a:stretch>
            <a:fillRect/>
          </a:stretch>
        </p:blipFill>
        <p:spPr>
          <a:xfrm>
            <a:off x="4905900" y="1008575"/>
            <a:ext cx="4092725" cy="3524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364025" y="382821"/>
            <a:ext cx="7659900" cy="2919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1"/>
              </a:buClr>
              <a:buSzPts val="2160"/>
              <a:buFont typeface="Sorts Mill Goudy"/>
              <a:buNone/>
            </a:pPr>
            <a:r>
              <a:rPr lang="en" sz="2360" b="1" u="sng">
                <a:solidFill>
                  <a:srgbClr val="980000"/>
                </a:solidFill>
                <a:latin typeface="Calibri"/>
                <a:ea typeface="Calibri"/>
                <a:cs typeface="Calibri"/>
                <a:sym typeface="Calibri"/>
              </a:rPr>
              <a:t>Contents</a:t>
            </a:r>
            <a:endParaRPr sz="2360" b="1">
              <a:solidFill>
                <a:srgbClr val="980000"/>
              </a:solidFill>
              <a:latin typeface="Calibri"/>
              <a:ea typeface="Calibri"/>
              <a:cs typeface="Calibri"/>
              <a:sym typeface="Calibri"/>
            </a:endParaRPr>
          </a:p>
        </p:txBody>
      </p:sp>
      <p:sp>
        <p:nvSpPr>
          <p:cNvPr id="191" name="Google Shape;191;p26"/>
          <p:cNvSpPr txBox="1">
            <a:spLocks noGrp="1"/>
          </p:cNvSpPr>
          <p:nvPr>
            <p:ph type="body" idx="1"/>
          </p:nvPr>
        </p:nvSpPr>
        <p:spPr>
          <a:xfrm>
            <a:off x="65225" y="738325"/>
            <a:ext cx="8952000" cy="3866400"/>
          </a:xfrm>
          <a:prstGeom prst="rect">
            <a:avLst/>
          </a:prstGeom>
          <a:noFill/>
          <a:ln>
            <a:noFill/>
          </a:ln>
        </p:spPr>
        <p:txBody>
          <a:bodyPr spcFirstLastPara="1" wrap="square" lIns="68575" tIns="34275" rIns="68575" bIns="34275" anchor="t" anchorCtr="0">
            <a:normAutofit/>
          </a:bodyPr>
          <a:lstStyle/>
          <a:p>
            <a:pPr marL="0" lvl="0" indent="0" algn="just" rtl="0">
              <a:lnSpc>
                <a:spcPct val="130000"/>
              </a:lnSpc>
              <a:spcBef>
                <a:spcPts val="0"/>
              </a:spcBef>
              <a:spcAft>
                <a:spcPts val="0"/>
              </a:spcAft>
              <a:buNone/>
            </a:pPr>
            <a:endParaRPr sz="1490" b="1">
              <a:latin typeface="Calibri"/>
              <a:ea typeface="Calibri"/>
              <a:cs typeface="Calibri"/>
              <a:sym typeface="Calibri"/>
            </a:endParaRPr>
          </a:p>
          <a:p>
            <a:pPr marL="457200" lvl="0" indent="-323215" algn="just" rtl="0">
              <a:lnSpc>
                <a:spcPct val="130000"/>
              </a:lnSpc>
              <a:spcBef>
                <a:spcPts val="0"/>
              </a:spcBef>
              <a:spcAft>
                <a:spcPts val="0"/>
              </a:spcAft>
              <a:buSzPts val="1490"/>
              <a:buFont typeface="Calibri"/>
              <a:buChar char="·"/>
            </a:pPr>
            <a:r>
              <a:rPr lang="en" sz="1490" b="1">
                <a:latin typeface="Calibri"/>
                <a:ea typeface="Calibri"/>
                <a:cs typeface="Calibri"/>
                <a:sym typeface="Calibri"/>
              </a:rPr>
              <a:t>Dataset and Data Augmentation techniques</a:t>
            </a:r>
            <a:endParaRPr sz="1490" b="1">
              <a:latin typeface="Calibri"/>
              <a:ea typeface="Calibri"/>
              <a:cs typeface="Calibri"/>
              <a:sym typeface="Calibri"/>
            </a:endParaRPr>
          </a:p>
          <a:p>
            <a:pPr marL="457200" lvl="0" indent="0" algn="just" rtl="0">
              <a:lnSpc>
                <a:spcPct val="130000"/>
              </a:lnSpc>
              <a:spcBef>
                <a:spcPts val="0"/>
              </a:spcBef>
              <a:spcAft>
                <a:spcPts val="0"/>
              </a:spcAft>
              <a:buNone/>
            </a:pPr>
            <a:endParaRPr sz="1490" b="1">
              <a:latin typeface="Calibri"/>
              <a:ea typeface="Calibri"/>
              <a:cs typeface="Calibri"/>
              <a:sym typeface="Calibri"/>
            </a:endParaRPr>
          </a:p>
          <a:p>
            <a:pPr marL="457200" lvl="0" indent="-323215" algn="just" rtl="0">
              <a:lnSpc>
                <a:spcPct val="130000"/>
              </a:lnSpc>
              <a:spcBef>
                <a:spcPts val="0"/>
              </a:spcBef>
              <a:spcAft>
                <a:spcPts val="0"/>
              </a:spcAft>
              <a:buSzPts val="1490"/>
              <a:buFont typeface="Calibri"/>
              <a:buChar char="·"/>
            </a:pPr>
            <a:r>
              <a:rPr lang="en" sz="1490" b="1">
                <a:latin typeface="Calibri"/>
                <a:ea typeface="Calibri"/>
                <a:cs typeface="Calibri"/>
                <a:sym typeface="Calibri"/>
              </a:rPr>
              <a:t>GAN for Data Augmentation</a:t>
            </a:r>
            <a:endParaRPr sz="1490" b="1">
              <a:latin typeface="Calibri"/>
              <a:ea typeface="Calibri"/>
              <a:cs typeface="Calibri"/>
              <a:sym typeface="Calibri"/>
            </a:endParaRPr>
          </a:p>
          <a:p>
            <a:pPr marL="457200" lvl="0" indent="0" algn="just" rtl="0">
              <a:lnSpc>
                <a:spcPct val="130000"/>
              </a:lnSpc>
              <a:spcBef>
                <a:spcPts val="0"/>
              </a:spcBef>
              <a:spcAft>
                <a:spcPts val="0"/>
              </a:spcAft>
              <a:buNone/>
            </a:pPr>
            <a:endParaRPr sz="1490" b="1">
              <a:latin typeface="Calibri"/>
              <a:ea typeface="Calibri"/>
              <a:cs typeface="Calibri"/>
              <a:sym typeface="Calibri"/>
            </a:endParaRPr>
          </a:p>
          <a:p>
            <a:pPr marL="457200" lvl="0" indent="-323215" algn="just" rtl="0">
              <a:lnSpc>
                <a:spcPct val="130000"/>
              </a:lnSpc>
              <a:spcBef>
                <a:spcPts val="0"/>
              </a:spcBef>
              <a:spcAft>
                <a:spcPts val="0"/>
              </a:spcAft>
              <a:buSzPts val="1490"/>
              <a:buFont typeface="Calibri"/>
              <a:buChar char="·"/>
            </a:pPr>
            <a:r>
              <a:rPr lang="en" sz="1490" b="1">
                <a:latin typeface="Calibri"/>
                <a:ea typeface="Calibri"/>
                <a:cs typeface="Calibri"/>
                <a:sym typeface="Calibri"/>
              </a:rPr>
              <a:t>Image Classification with CNN Models</a:t>
            </a:r>
            <a:endParaRPr sz="1490" b="1">
              <a:latin typeface="Calibri"/>
              <a:ea typeface="Calibri"/>
              <a:cs typeface="Calibri"/>
              <a:sym typeface="Calibri"/>
            </a:endParaRPr>
          </a:p>
          <a:p>
            <a:pPr marL="457200" lvl="0" indent="0" algn="just" rtl="0">
              <a:lnSpc>
                <a:spcPct val="130000"/>
              </a:lnSpc>
              <a:spcBef>
                <a:spcPts val="0"/>
              </a:spcBef>
              <a:spcAft>
                <a:spcPts val="0"/>
              </a:spcAft>
              <a:buNone/>
            </a:pPr>
            <a:endParaRPr sz="1490" b="1">
              <a:latin typeface="Calibri"/>
              <a:ea typeface="Calibri"/>
              <a:cs typeface="Calibri"/>
              <a:sym typeface="Calibri"/>
            </a:endParaRPr>
          </a:p>
          <a:p>
            <a:pPr marL="457200" lvl="0" indent="-323215" algn="just" rtl="0">
              <a:lnSpc>
                <a:spcPct val="130000"/>
              </a:lnSpc>
              <a:spcBef>
                <a:spcPts val="0"/>
              </a:spcBef>
              <a:spcAft>
                <a:spcPts val="0"/>
              </a:spcAft>
              <a:buSzPts val="1490"/>
              <a:buFont typeface="Calibri"/>
              <a:buChar char="·"/>
            </a:pPr>
            <a:r>
              <a:rPr lang="en" sz="1490" b="1">
                <a:latin typeface="Calibri"/>
                <a:ea typeface="Calibri"/>
                <a:cs typeface="Calibri"/>
                <a:sym typeface="Calibri"/>
              </a:rPr>
              <a:t>MobileNetV2 Model</a:t>
            </a:r>
            <a:endParaRPr sz="1490" b="1">
              <a:latin typeface="Calibri"/>
              <a:ea typeface="Calibri"/>
              <a:cs typeface="Calibri"/>
              <a:sym typeface="Calibri"/>
            </a:endParaRPr>
          </a:p>
          <a:p>
            <a:pPr marL="457200" lvl="0" indent="0" algn="just" rtl="0">
              <a:lnSpc>
                <a:spcPct val="130000"/>
              </a:lnSpc>
              <a:spcBef>
                <a:spcPts val="0"/>
              </a:spcBef>
              <a:spcAft>
                <a:spcPts val="0"/>
              </a:spcAft>
              <a:buNone/>
            </a:pPr>
            <a:endParaRPr sz="1490" b="1">
              <a:latin typeface="Calibri"/>
              <a:ea typeface="Calibri"/>
              <a:cs typeface="Calibri"/>
              <a:sym typeface="Calibri"/>
            </a:endParaRPr>
          </a:p>
          <a:p>
            <a:pPr marL="457200" lvl="0" indent="-323215" algn="just" rtl="0">
              <a:lnSpc>
                <a:spcPct val="130000"/>
              </a:lnSpc>
              <a:spcBef>
                <a:spcPts val="0"/>
              </a:spcBef>
              <a:spcAft>
                <a:spcPts val="0"/>
              </a:spcAft>
              <a:buSzPts val="1490"/>
              <a:buFont typeface="Calibri"/>
              <a:buChar char="·"/>
            </a:pPr>
            <a:r>
              <a:rPr lang="en" sz="1490" b="1">
                <a:latin typeface="Calibri"/>
                <a:ea typeface="Calibri"/>
                <a:cs typeface="Calibri"/>
                <a:sym typeface="Calibri"/>
              </a:rPr>
              <a:t>EfficientNetB7 Model</a:t>
            </a:r>
            <a:endParaRPr sz="1490" b="1">
              <a:latin typeface="Calibri"/>
              <a:ea typeface="Calibri"/>
              <a:cs typeface="Calibri"/>
              <a:sym typeface="Calibri"/>
            </a:endParaRPr>
          </a:p>
          <a:p>
            <a:pPr marL="457200" lvl="0" indent="0" algn="just" rtl="0">
              <a:lnSpc>
                <a:spcPct val="130000"/>
              </a:lnSpc>
              <a:spcBef>
                <a:spcPts val="0"/>
              </a:spcBef>
              <a:spcAft>
                <a:spcPts val="0"/>
              </a:spcAft>
              <a:buNone/>
            </a:pPr>
            <a:endParaRPr sz="1490" b="1">
              <a:latin typeface="Calibri"/>
              <a:ea typeface="Calibri"/>
              <a:cs typeface="Calibri"/>
              <a:sym typeface="Calibri"/>
            </a:endParaRPr>
          </a:p>
          <a:p>
            <a:pPr marL="457200" lvl="0" indent="-323215" algn="just" rtl="0">
              <a:lnSpc>
                <a:spcPct val="130000"/>
              </a:lnSpc>
              <a:spcBef>
                <a:spcPts val="0"/>
              </a:spcBef>
              <a:spcAft>
                <a:spcPts val="0"/>
              </a:spcAft>
              <a:buSzPts val="1490"/>
              <a:buFont typeface="Calibri"/>
              <a:buChar char="·"/>
            </a:pPr>
            <a:r>
              <a:rPr lang="en" sz="1490" b="1">
                <a:latin typeface="Calibri"/>
                <a:ea typeface="Calibri"/>
                <a:cs typeface="Calibri"/>
                <a:sym typeface="Calibri"/>
              </a:rPr>
              <a:t>Conclusion</a:t>
            </a:r>
            <a:endParaRPr sz="1490" b="1">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EfficientNetB7 Model - 4 Class Classification</a:t>
            </a:r>
            <a:endParaRPr sz="1950">
              <a:latin typeface="Calibri"/>
              <a:ea typeface="Calibri"/>
              <a:cs typeface="Calibri"/>
              <a:sym typeface="Calibri"/>
            </a:endParaRPr>
          </a:p>
        </p:txBody>
      </p:sp>
      <p:pic>
        <p:nvPicPr>
          <p:cNvPr id="342" name="Google Shape;342;p44"/>
          <p:cNvPicPr preferRelativeResize="0"/>
          <p:nvPr/>
        </p:nvPicPr>
        <p:blipFill>
          <a:blip r:embed="rId3">
            <a:alphaModFix/>
          </a:blip>
          <a:stretch>
            <a:fillRect/>
          </a:stretch>
        </p:blipFill>
        <p:spPr>
          <a:xfrm>
            <a:off x="413925" y="434525"/>
            <a:ext cx="8086774" cy="4530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5"/>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EfficientNetB7 Model - 4 Class Classification</a:t>
            </a:r>
            <a:endParaRPr sz="1950">
              <a:latin typeface="Calibri"/>
              <a:ea typeface="Calibri"/>
              <a:cs typeface="Calibri"/>
              <a:sym typeface="Calibri"/>
            </a:endParaRPr>
          </a:p>
        </p:txBody>
      </p:sp>
      <p:sp>
        <p:nvSpPr>
          <p:cNvPr id="348" name="Google Shape;348;p45"/>
          <p:cNvSpPr txBox="1"/>
          <p:nvPr/>
        </p:nvSpPr>
        <p:spPr>
          <a:xfrm>
            <a:off x="29050" y="307775"/>
            <a:ext cx="8625600" cy="45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u="sng">
                <a:solidFill>
                  <a:schemeClr val="dk1"/>
                </a:solidFill>
                <a:latin typeface="Calibri"/>
                <a:ea typeface="Calibri"/>
                <a:cs typeface="Calibri"/>
                <a:sym typeface="Calibri"/>
              </a:rPr>
              <a:t>Using Grad-CAM:</a:t>
            </a:r>
            <a:endParaRPr sz="1500">
              <a:solidFill>
                <a:schemeClr val="dk1"/>
              </a:solidFill>
              <a:latin typeface="Calibri"/>
              <a:ea typeface="Calibri"/>
              <a:cs typeface="Calibri"/>
              <a:sym typeface="Calibri"/>
            </a:endParaRPr>
          </a:p>
        </p:txBody>
      </p:sp>
      <p:pic>
        <p:nvPicPr>
          <p:cNvPr id="349" name="Google Shape;349;p45"/>
          <p:cNvPicPr preferRelativeResize="0"/>
          <p:nvPr/>
        </p:nvPicPr>
        <p:blipFill>
          <a:blip r:embed="rId3">
            <a:alphaModFix/>
          </a:blip>
          <a:stretch>
            <a:fillRect/>
          </a:stretch>
        </p:blipFill>
        <p:spPr>
          <a:xfrm>
            <a:off x="599500" y="757250"/>
            <a:ext cx="8101301" cy="438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49950" y="11622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Conclusion</a:t>
            </a:r>
            <a:endParaRPr sz="1950">
              <a:latin typeface="Calibri"/>
              <a:ea typeface="Calibri"/>
              <a:cs typeface="Calibri"/>
              <a:sym typeface="Calibri"/>
            </a:endParaRPr>
          </a:p>
        </p:txBody>
      </p:sp>
      <p:sp>
        <p:nvSpPr>
          <p:cNvPr id="355" name="Google Shape;355;p46"/>
          <p:cNvSpPr txBox="1"/>
          <p:nvPr/>
        </p:nvSpPr>
        <p:spPr>
          <a:xfrm>
            <a:off x="229050" y="389825"/>
            <a:ext cx="8481900" cy="45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solidFill>
                  <a:schemeClr val="dk1"/>
                </a:solidFill>
                <a:latin typeface="Calibri"/>
                <a:ea typeface="Calibri"/>
                <a:cs typeface="Calibri"/>
                <a:sym typeface="Calibri"/>
              </a:rPr>
              <a:t>It was observed that for both binary and 4-class classification where the dataset had 10,000 images for each of the classes, </a:t>
            </a:r>
            <a:r>
              <a:rPr lang="en" sz="1500" b="1" u="sng" dirty="0">
                <a:solidFill>
                  <a:schemeClr val="dk1"/>
                </a:solidFill>
                <a:latin typeface="Calibri"/>
                <a:ea typeface="Calibri"/>
                <a:cs typeface="Calibri"/>
                <a:sym typeface="Calibri"/>
              </a:rPr>
              <a:t>MobileNetv2 Model</a:t>
            </a:r>
            <a:r>
              <a:rPr lang="en" sz="1500" b="1" dirty="0">
                <a:solidFill>
                  <a:schemeClr val="dk1"/>
                </a:solidFill>
                <a:latin typeface="Calibri"/>
                <a:ea typeface="Calibri"/>
                <a:cs typeface="Calibri"/>
                <a:sym typeface="Calibri"/>
              </a:rPr>
              <a:t> gave better accuracy and evaluation metric values in comparison to the EfficientNetB7 Model.</a:t>
            </a:r>
            <a:endParaRPr sz="1500" b="1" dirty="0">
              <a:solidFill>
                <a:schemeClr val="dk1"/>
              </a:solidFill>
              <a:latin typeface="Calibri"/>
              <a:ea typeface="Calibri"/>
              <a:cs typeface="Calibri"/>
              <a:sym typeface="Calibri"/>
            </a:endParaRPr>
          </a:p>
          <a:p>
            <a:pPr marL="0" lvl="0" indent="0" algn="l" rtl="0">
              <a:spcBef>
                <a:spcPts val="0"/>
              </a:spcBef>
              <a:spcAft>
                <a:spcPts val="0"/>
              </a:spcAft>
              <a:buNone/>
            </a:pPr>
            <a:endParaRPr sz="1500" b="1" dirty="0">
              <a:solidFill>
                <a:schemeClr val="dk1"/>
              </a:solidFill>
              <a:latin typeface="Calibri"/>
              <a:ea typeface="Calibri"/>
              <a:cs typeface="Calibri"/>
              <a:sym typeface="Calibri"/>
            </a:endParaRPr>
          </a:p>
          <a:p>
            <a:pPr marL="0" lvl="0" indent="0" algn="l" rtl="0">
              <a:spcBef>
                <a:spcPts val="0"/>
              </a:spcBef>
              <a:spcAft>
                <a:spcPts val="0"/>
              </a:spcAft>
              <a:buNone/>
            </a:pPr>
            <a:endParaRPr sz="1500" b="1" dirty="0">
              <a:solidFill>
                <a:schemeClr val="dk1"/>
              </a:solidFill>
              <a:latin typeface="Calibri"/>
              <a:ea typeface="Calibri"/>
              <a:cs typeface="Calibri"/>
              <a:sym typeface="Calibri"/>
            </a:endParaRPr>
          </a:p>
          <a:p>
            <a:pPr marL="0" lvl="0" indent="0" algn="l" rtl="0">
              <a:spcBef>
                <a:spcPts val="0"/>
              </a:spcBef>
              <a:spcAft>
                <a:spcPts val="0"/>
              </a:spcAft>
              <a:buNone/>
            </a:pPr>
            <a:endParaRPr sz="1500" b="1" dirty="0">
              <a:solidFill>
                <a:schemeClr val="dk1"/>
              </a:solidFill>
              <a:latin typeface="Calibri"/>
              <a:ea typeface="Calibri"/>
              <a:cs typeface="Calibri"/>
              <a:sym typeface="Calibri"/>
            </a:endParaRPr>
          </a:p>
          <a:p>
            <a:pPr marL="0" lvl="0" indent="0" algn="l" rtl="0">
              <a:spcBef>
                <a:spcPts val="0"/>
              </a:spcBef>
              <a:spcAft>
                <a:spcPts val="0"/>
              </a:spcAft>
              <a:buNone/>
            </a:pPr>
            <a:endParaRPr sz="1500" b="1" dirty="0">
              <a:solidFill>
                <a:schemeClr val="dk1"/>
              </a:solidFill>
              <a:latin typeface="Calibri"/>
              <a:ea typeface="Calibri"/>
              <a:cs typeface="Calibri"/>
              <a:sym typeface="Calibri"/>
            </a:endParaRPr>
          </a:p>
          <a:p>
            <a:pPr marL="0" lvl="0" indent="0" algn="l" rtl="0">
              <a:spcBef>
                <a:spcPts val="0"/>
              </a:spcBef>
              <a:spcAft>
                <a:spcPts val="0"/>
              </a:spcAft>
              <a:buNone/>
            </a:pPr>
            <a:endParaRPr sz="1500" b="1" dirty="0">
              <a:solidFill>
                <a:schemeClr val="dk1"/>
              </a:solidFill>
              <a:latin typeface="Calibri"/>
              <a:ea typeface="Calibri"/>
              <a:cs typeface="Calibri"/>
              <a:sym typeface="Calibri"/>
            </a:endParaRPr>
          </a:p>
          <a:p>
            <a:pPr marL="0" lvl="0" indent="0" algn="ctr" rtl="0">
              <a:lnSpc>
                <a:spcPct val="150000"/>
              </a:lnSpc>
              <a:spcBef>
                <a:spcPts val="0"/>
              </a:spcBef>
              <a:spcAft>
                <a:spcPts val="0"/>
              </a:spcAft>
              <a:buNone/>
            </a:pPr>
            <a:endParaRPr sz="2300" b="1" dirty="0">
              <a:solidFill>
                <a:srgbClr val="990000"/>
              </a:solidFill>
              <a:latin typeface="Calibri"/>
              <a:ea typeface="Calibri"/>
              <a:cs typeface="Calibri"/>
              <a:sym typeface="Calibri"/>
            </a:endParaRPr>
          </a:p>
        </p:txBody>
      </p:sp>
      <p:pic>
        <p:nvPicPr>
          <p:cNvPr id="356" name="Google Shape;356;p46"/>
          <p:cNvPicPr preferRelativeResize="0"/>
          <p:nvPr/>
        </p:nvPicPr>
        <p:blipFill rotWithShape="1">
          <a:blip r:embed="rId3">
            <a:alphaModFix/>
          </a:blip>
          <a:srcRect l="3823" t="2870" r="7049" b="5696"/>
          <a:stretch/>
        </p:blipFill>
        <p:spPr>
          <a:xfrm>
            <a:off x="49950" y="1689800"/>
            <a:ext cx="4243124" cy="2597425"/>
          </a:xfrm>
          <a:prstGeom prst="rect">
            <a:avLst/>
          </a:prstGeom>
          <a:noFill/>
          <a:ln>
            <a:noFill/>
          </a:ln>
        </p:spPr>
      </p:pic>
      <p:pic>
        <p:nvPicPr>
          <p:cNvPr id="357" name="Google Shape;357;p46"/>
          <p:cNvPicPr preferRelativeResize="0"/>
          <p:nvPr/>
        </p:nvPicPr>
        <p:blipFill rotWithShape="1">
          <a:blip r:embed="rId4">
            <a:alphaModFix/>
          </a:blip>
          <a:srcRect l="4503" t="3716" r="8388" b="5850"/>
          <a:stretch/>
        </p:blipFill>
        <p:spPr>
          <a:xfrm>
            <a:off x="4636350" y="1689801"/>
            <a:ext cx="4507649" cy="2597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49950" y="151300"/>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50" b="1" u="sng">
                <a:solidFill>
                  <a:srgbClr val="980000"/>
                </a:solidFill>
                <a:latin typeface="Calibri"/>
                <a:ea typeface="Calibri"/>
                <a:cs typeface="Calibri"/>
                <a:sym typeface="Calibri"/>
              </a:rPr>
              <a:t>References</a:t>
            </a:r>
            <a:endParaRPr sz="2350">
              <a:latin typeface="Calibri"/>
              <a:ea typeface="Calibri"/>
              <a:cs typeface="Calibri"/>
              <a:sym typeface="Calibri"/>
            </a:endParaRPr>
          </a:p>
        </p:txBody>
      </p:sp>
      <p:sp>
        <p:nvSpPr>
          <p:cNvPr id="363" name="Google Shape;363;p47"/>
          <p:cNvSpPr txBox="1"/>
          <p:nvPr/>
        </p:nvSpPr>
        <p:spPr>
          <a:xfrm>
            <a:off x="229050" y="512550"/>
            <a:ext cx="8762100" cy="45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latin typeface="Calibri"/>
              <a:ea typeface="Calibri"/>
              <a:cs typeface="Calibri"/>
              <a:sym typeface="Calibri"/>
            </a:endParaRPr>
          </a:p>
          <a:p>
            <a:pPr marL="0" lvl="0" indent="0" algn="l" rtl="0">
              <a:spcBef>
                <a:spcPts val="0"/>
              </a:spcBef>
              <a:spcAft>
                <a:spcPts val="0"/>
              </a:spcAft>
              <a:buNone/>
            </a:pPr>
            <a:endParaRPr sz="1500" b="1">
              <a:solidFill>
                <a:schemeClr val="dk1"/>
              </a:solidFill>
              <a:latin typeface="Calibri"/>
              <a:ea typeface="Calibri"/>
              <a:cs typeface="Calibri"/>
              <a:sym typeface="Calibri"/>
            </a:endParaRPr>
          </a:p>
          <a:p>
            <a:pPr marL="0" lvl="0" indent="0" algn="l" rtl="0">
              <a:spcBef>
                <a:spcPts val="0"/>
              </a:spcBef>
              <a:spcAft>
                <a:spcPts val="0"/>
              </a:spcAft>
              <a:buNone/>
            </a:pPr>
            <a:r>
              <a:rPr lang="en" sz="1500" b="1">
                <a:solidFill>
                  <a:schemeClr val="dk1"/>
                </a:solidFill>
                <a:latin typeface="Calibri"/>
                <a:ea typeface="Calibri"/>
                <a:cs typeface="Calibri"/>
                <a:sym typeface="Calibri"/>
              </a:rPr>
              <a:t>References of Research Papers: </a:t>
            </a:r>
            <a:endParaRPr sz="1500" b="1">
              <a:solidFill>
                <a:schemeClr val="dk1"/>
              </a:solidFill>
              <a:latin typeface="Calibri"/>
              <a:ea typeface="Calibri"/>
              <a:cs typeface="Calibri"/>
              <a:sym typeface="Calibri"/>
            </a:endParaRPr>
          </a:p>
          <a:p>
            <a:pPr marL="0" lvl="0" indent="0" algn="l" rtl="0">
              <a:spcBef>
                <a:spcPts val="0"/>
              </a:spcBef>
              <a:spcAft>
                <a:spcPts val="0"/>
              </a:spcAft>
              <a:buNone/>
            </a:pPr>
            <a:endParaRPr sz="1500" b="1">
              <a:solidFill>
                <a:schemeClr val="dk1"/>
              </a:solidFill>
              <a:latin typeface="Calibri"/>
              <a:ea typeface="Calibri"/>
              <a:cs typeface="Calibri"/>
              <a:sym typeface="Calibri"/>
            </a:endParaRPr>
          </a:p>
          <a:p>
            <a:pPr marL="457200" lvl="0" indent="-311150" algn="l" rtl="0">
              <a:lnSpc>
                <a:spcPct val="150000"/>
              </a:lnSpc>
              <a:spcBef>
                <a:spcPts val="0"/>
              </a:spcBef>
              <a:spcAft>
                <a:spcPts val="0"/>
              </a:spcAft>
              <a:buSzPts val="1300"/>
              <a:buFont typeface="Avenir"/>
              <a:buAutoNum type="arabicPeriod"/>
            </a:pPr>
            <a:r>
              <a:rPr lang="en" sz="1300" b="1" u="sng">
                <a:solidFill>
                  <a:srgbClr val="073763"/>
                </a:solidFill>
                <a:latin typeface="Avenir"/>
                <a:ea typeface="Avenir"/>
                <a:cs typeface="Avenir"/>
                <a:sym typeface="Avenir"/>
                <a:hlinkClick r:id="rId3">
                  <a:extLst>
                    <a:ext uri="{A12FA001-AC4F-418D-AE19-62706E023703}">
                      <ahyp:hlinkClr xmlns:ahyp="http://schemas.microsoft.com/office/drawing/2018/hyperlinkcolor" val="tx"/>
                    </a:ext>
                  </a:extLst>
                </a:hlinkClick>
              </a:rPr>
              <a:t>Adopting low-shot deep learning for the detection of conjunctival melanoma using ocular surface images</a:t>
            </a:r>
            <a:r>
              <a:rPr lang="en" sz="1300">
                <a:solidFill>
                  <a:schemeClr val="dk1"/>
                </a:solidFill>
                <a:latin typeface="Avenir"/>
                <a:ea typeface="Avenir"/>
                <a:cs typeface="Avenir"/>
                <a:sym typeface="Avenir"/>
              </a:rPr>
              <a:t>: </a:t>
            </a:r>
            <a:r>
              <a:rPr lang="en" sz="1300" b="1">
                <a:solidFill>
                  <a:srgbClr val="FF0000"/>
                </a:solidFill>
                <a:latin typeface="Avenir"/>
                <a:ea typeface="Avenir"/>
                <a:cs typeface="Avenir"/>
                <a:sym typeface="Avenir"/>
              </a:rPr>
              <a:t>(Tae Keun Yoo, et al. - 2023)</a:t>
            </a:r>
            <a:endParaRPr sz="1300" b="1">
              <a:solidFill>
                <a:srgbClr val="FF0000"/>
              </a:solidFill>
              <a:latin typeface="Avenir"/>
              <a:ea typeface="Avenir"/>
              <a:cs typeface="Avenir"/>
              <a:sym typeface="Avenir"/>
            </a:endParaRPr>
          </a:p>
          <a:p>
            <a:pPr marL="457200" lvl="0" indent="-311150" algn="l" rtl="0">
              <a:lnSpc>
                <a:spcPct val="150000"/>
              </a:lnSpc>
              <a:spcBef>
                <a:spcPts val="0"/>
              </a:spcBef>
              <a:spcAft>
                <a:spcPts val="0"/>
              </a:spcAft>
              <a:buClr>
                <a:schemeClr val="dk1"/>
              </a:buClr>
              <a:buSzPts val="1300"/>
              <a:buFont typeface="Avenir"/>
              <a:buAutoNum type="arabicPeriod"/>
            </a:pPr>
            <a:r>
              <a:rPr lang="en" sz="1300" b="1" u="sng">
                <a:solidFill>
                  <a:srgbClr val="20124D"/>
                </a:solidFill>
                <a:latin typeface="Avenir"/>
                <a:ea typeface="Avenir"/>
                <a:cs typeface="Avenir"/>
                <a:sym typeface="Avenir"/>
                <a:hlinkClick r:id="rId4">
                  <a:extLst>
                    <a:ext uri="{A12FA001-AC4F-418D-AE19-62706E023703}">
                      <ahyp:hlinkClr xmlns:ahyp="http://schemas.microsoft.com/office/drawing/2018/hyperlinkcolor" val="tx"/>
                    </a:ext>
                  </a:extLst>
                </a:hlinkClick>
              </a:rPr>
              <a:t>Deep Learning-Based Conjunctival Melanoma Detection Using Ocular Surface Images</a:t>
            </a:r>
            <a:r>
              <a:rPr lang="en" sz="1300" b="1">
                <a:solidFill>
                  <a:schemeClr val="dk1"/>
                </a:solidFill>
                <a:latin typeface="Avenir"/>
                <a:ea typeface="Avenir"/>
                <a:cs typeface="Avenir"/>
                <a:sym typeface="Avenir"/>
              </a:rPr>
              <a:t>: </a:t>
            </a:r>
            <a:r>
              <a:rPr lang="en" sz="1300" b="1">
                <a:solidFill>
                  <a:srgbClr val="FF0000"/>
                </a:solidFill>
                <a:latin typeface="Avenir"/>
                <a:ea typeface="Avenir"/>
                <a:cs typeface="Avenir"/>
                <a:sym typeface="Avenir"/>
              </a:rPr>
              <a:t>(Kanchon Kanti Podder et al. - 2021)</a:t>
            </a:r>
            <a:endParaRPr sz="1300" b="1">
              <a:solidFill>
                <a:srgbClr val="FF0000"/>
              </a:solidFill>
              <a:latin typeface="Avenir"/>
              <a:ea typeface="Avenir"/>
              <a:cs typeface="Avenir"/>
              <a:sym typeface="Avenir"/>
            </a:endParaRPr>
          </a:p>
          <a:p>
            <a:pPr marL="0" lvl="0" indent="0" algn="l" rtl="0">
              <a:lnSpc>
                <a:spcPct val="150000"/>
              </a:lnSpc>
              <a:spcBef>
                <a:spcPts val="0"/>
              </a:spcBef>
              <a:spcAft>
                <a:spcPts val="0"/>
              </a:spcAft>
              <a:buNone/>
            </a:pPr>
            <a:endParaRPr sz="1300" b="1">
              <a:solidFill>
                <a:srgbClr val="FF0000"/>
              </a:solidFill>
              <a:latin typeface="Avenir"/>
              <a:ea typeface="Avenir"/>
              <a:cs typeface="Avenir"/>
              <a:sym typeface="Avenir"/>
            </a:endParaRPr>
          </a:p>
          <a:p>
            <a:pPr marL="0" lvl="0" indent="0" algn="l" rtl="0">
              <a:lnSpc>
                <a:spcPct val="150000"/>
              </a:lnSpc>
              <a:spcBef>
                <a:spcPts val="0"/>
              </a:spcBef>
              <a:spcAft>
                <a:spcPts val="0"/>
              </a:spcAft>
              <a:buNone/>
            </a:pPr>
            <a:endParaRPr sz="1300" b="1">
              <a:solidFill>
                <a:srgbClr val="FF0000"/>
              </a:solidFill>
              <a:latin typeface="Avenir"/>
              <a:ea typeface="Avenir"/>
              <a:cs typeface="Avenir"/>
              <a:sym typeface="Avenir"/>
            </a:endParaRPr>
          </a:p>
          <a:p>
            <a:pPr marL="0" lvl="0" indent="0" algn="l" rtl="0">
              <a:lnSpc>
                <a:spcPct val="130000"/>
              </a:lnSpc>
              <a:spcBef>
                <a:spcPts val="0"/>
              </a:spcBef>
              <a:spcAft>
                <a:spcPts val="0"/>
              </a:spcAft>
              <a:buClr>
                <a:schemeClr val="dk1"/>
              </a:buClr>
              <a:buSzPts val="825"/>
              <a:buFont typeface="Arial"/>
              <a:buNone/>
            </a:pPr>
            <a:r>
              <a:rPr lang="en" sz="1225" b="1" u="sng">
                <a:solidFill>
                  <a:schemeClr val="dk1"/>
                </a:solidFill>
                <a:latin typeface="Calibri"/>
                <a:ea typeface="Calibri"/>
                <a:cs typeface="Calibri"/>
                <a:sym typeface="Calibri"/>
              </a:rPr>
              <a:t>Dataset source:</a:t>
            </a:r>
            <a:r>
              <a:rPr lang="en" sz="1225">
                <a:solidFill>
                  <a:schemeClr val="dk1"/>
                </a:solidFill>
                <a:latin typeface="Calibri"/>
                <a:ea typeface="Calibri"/>
                <a:cs typeface="Calibri"/>
                <a:sym typeface="Calibri"/>
              </a:rPr>
              <a:t>  </a:t>
            </a:r>
            <a:r>
              <a:rPr lang="en" sz="1225" u="sng">
                <a:solidFill>
                  <a:srgbClr val="FF000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http://dx.doi.org/10.17632/t75wjsw6bw</a:t>
            </a:r>
            <a:r>
              <a:rPr lang="en" sz="1125">
                <a:solidFill>
                  <a:schemeClr val="dk1"/>
                </a:solidFill>
                <a:latin typeface="Calibri"/>
                <a:ea typeface="Calibri"/>
                <a:cs typeface="Calibri"/>
                <a:sym typeface="Calibri"/>
              </a:rPr>
              <a:t>  (images were verified by ophthalmologists) </a:t>
            </a:r>
            <a:endParaRPr sz="1300" b="1">
              <a:solidFill>
                <a:srgbClr val="FF0000"/>
              </a:solidFill>
              <a:latin typeface="Avenir"/>
              <a:ea typeface="Avenir"/>
              <a:cs typeface="Avenir"/>
              <a:sym typeface="Avenir"/>
            </a:endParaRPr>
          </a:p>
          <a:p>
            <a:pPr marL="0" lvl="0" indent="0" algn="l" rtl="0">
              <a:lnSpc>
                <a:spcPct val="150000"/>
              </a:lnSpc>
              <a:spcBef>
                <a:spcPts val="0"/>
              </a:spcBef>
              <a:spcAft>
                <a:spcPts val="0"/>
              </a:spcAft>
              <a:buNone/>
            </a:pPr>
            <a:endParaRPr sz="1300" b="1">
              <a:solidFill>
                <a:srgbClr val="FF0000"/>
              </a:solidFill>
              <a:latin typeface="Avenir"/>
              <a:ea typeface="Avenir"/>
              <a:cs typeface="Avenir"/>
              <a:sym typeface="Avenir"/>
            </a:endParaRPr>
          </a:p>
          <a:p>
            <a:pPr marL="0" lvl="0" indent="0" algn="ctr" rtl="0">
              <a:lnSpc>
                <a:spcPct val="150000"/>
              </a:lnSpc>
              <a:spcBef>
                <a:spcPts val="0"/>
              </a:spcBef>
              <a:spcAft>
                <a:spcPts val="0"/>
              </a:spcAft>
              <a:buNone/>
            </a:pPr>
            <a:r>
              <a:rPr lang="en" sz="2300" b="1">
                <a:solidFill>
                  <a:srgbClr val="990000"/>
                </a:solidFill>
                <a:latin typeface="Calibri"/>
                <a:ea typeface="Calibri"/>
                <a:cs typeface="Calibri"/>
                <a:sym typeface="Calibri"/>
              </a:rPr>
              <a:t>THANK YOU!</a:t>
            </a:r>
            <a:endParaRPr sz="2300" b="1">
              <a:solidFill>
                <a:srgbClr val="99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64325" y="123075"/>
            <a:ext cx="9079500" cy="3315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chemeClr val="dk1"/>
              </a:buClr>
              <a:buSzPts val="2160"/>
              <a:buFont typeface="Sorts Mill Goudy"/>
              <a:buNone/>
            </a:pPr>
            <a:r>
              <a:rPr lang="en" sz="2160" b="1" u="sng">
                <a:solidFill>
                  <a:srgbClr val="980000"/>
                </a:solidFill>
              </a:rPr>
              <a:t>Dataset and Image Augmentation Techniques</a:t>
            </a:r>
            <a:endParaRPr sz="2160">
              <a:solidFill>
                <a:srgbClr val="980000"/>
              </a:solidFill>
            </a:endParaRPr>
          </a:p>
        </p:txBody>
      </p:sp>
      <p:sp>
        <p:nvSpPr>
          <p:cNvPr id="197" name="Google Shape;197;p27"/>
          <p:cNvSpPr txBox="1">
            <a:spLocks noGrp="1"/>
          </p:cNvSpPr>
          <p:nvPr>
            <p:ph type="body" idx="1"/>
          </p:nvPr>
        </p:nvSpPr>
        <p:spPr>
          <a:xfrm>
            <a:off x="35900" y="541900"/>
            <a:ext cx="9108000" cy="4601700"/>
          </a:xfrm>
          <a:prstGeom prst="rect">
            <a:avLst/>
          </a:prstGeom>
          <a:noFill/>
          <a:ln>
            <a:noFill/>
          </a:ln>
        </p:spPr>
        <p:txBody>
          <a:bodyPr spcFirstLastPara="1" wrap="square" lIns="68575" tIns="34275" rIns="68575" bIns="34275" anchor="t" anchorCtr="0">
            <a:noAutofit/>
          </a:bodyPr>
          <a:lstStyle/>
          <a:p>
            <a:pPr marL="0" lvl="0" indent="0" algn="l" rtl="0">
              <a:lnSpc>
                <a:spcPct val="130000"/>
              </a:lnSpc>
              <a:spcBef>
                <a:spcPts val="0"/>
              </a:spcBef>
              <a:spcAft>
                <a:spcPts val="0"/>
              </a:spcAft>
              <a:buSzPts val="825"/>
              <a:buNone/>
            </a:pPr>
            <a:endParaRPr sz="1125">
              <a:solidFill>
                <a:srgbClr val="0000FF"/>
              </a:solidFill>
              <a:latin typeface="Calibri"/>
              <a:ea typeface="Calibri"/>
              <a:cs typeface="Calibri"/>
              <a:sym typeface="Calibri"/>
            </a:endParaRPr>
          </a:p>
          <a:p>
            <a:pPr marL="457200" lvl="0" indent="-302895" algn="l" rtl="0">
              <a:lnSpc>
                <a:spcPct val="130000"/>
              </a:lnSpc>
              <a:spcBef>
                <a:spcPts val="0"/>
              </a:spcBef>
              <a:spcAft>
                <a:spcPts val="0"/>
              </a:spcAft>
              <a:buSzPts val="1170"/>
              <a:buFont typeface="Calibri"/>
              <a:buChar char="·"/>
            </a:pPr>
            <a:r>
              <a:rPr lang="en" sz="1225">
                <a:latin typeface="Calibri"/>
                <a:ea typeface="Calibri"/>
                <a:cs typeface="Calibri"/>
                <a:sym typeface="Calibri"/>
              </a:rPr>
              <a:t>The dataset consists of ocular surface images (pictures captured via smartphone)</a:t>
            </a:r>
            <a:endParaRPr sz="1225">
              <a:latin typeface="Calibri"/>
              <a:ea typeface="Calibri"/>
              <a:cs typeface="Calibri"/>
              <a:sym typeface="Calibri"/>
            </a:endParaRPr>
          </a:p>
          <a:p>
            <a:pPr marL="0" lvl="0" indent="0" algn="l" rtl="0">
              <a:lnSpc>
                <a:spcPct val="130000"/>
              </a:lnSpc>
              <a:spcBef>
                <a:spcPts val="0"/>
              </a:spcBef>
              <a:spcAft>
                <a:spcPts val="0"/>
              </a:spcAft>
              <a:buNone/>
            </a:pPr>
            <a:endParaRPr sz="1225">
              <a:latin typeface="Calibri"/>
              <a:ea typeface="Calibri"/>
              <a:cs typeface="Calibri"/>
              <a:sym typeface="Calibri"/>
            </a:endParaRPr>
          </a:p>
          <a:p>
            <a:pPr marL="0" lvl="0" indent="0" algn="l" rtl="0">
              <a:lnSpc>
                <a:spcPct val="130000"/>
              </a:lnSpc>
              <a:spcBef>
                <a:spcPts val="0"/>
              </a:spcBef>
              <a:spcAft>
                <a:spcPts val="0"/>
              </a:spcAft>
              <a:buNone/>
            </a:pPr>
            <a:r>
              <a:rPr lang="en" sz="1225">
                <a:latin typeface="Calibri"/>
                <a:ea typeface="Calibri"/>
                <a:cs typeface="Calibri"/>
                <a:sym typeface="Calibri"/>
              </a:rPr>
              <a:t>Four main categories of images in dataset: </a:t>
            </a:r>
            <a:r>
              <a:rPr lang="en" sz="1225" b="1" u="sng">
                <a:latin typeface="Calibri"/>
                <a:ea typeface="Calibri"/>
                <a:cs typeface="Calibri"/>
                <a:sym typeface="Calibri"/>
              </a:rPr>
              <a:t>Normal</a:t>
            </a:r>
            <a:r>
              <a:rPr lang="en" sz="1225">
                <a:latin typeface="Calibri"/>
                <a:ea typeface="Calibri"/>
                <a:cs typeface="Calibri"/>
                <a:sym typeface="Calibri"/>
              </a:rPr>
              <a:t> </a:t>
            </a:r>
            <a:r>
              <a:rPr lang="en" sz="1225" b="1" u="sng">
                <a:latin typeface="Calibri"/>
                <a:ea typeface="Calibri"/>
                <a:cs typeface="Calibri"/>
                <a:sym typeface="Calibri"/>
              </a:rPr>
              <a:t>Conjunctiva</a:t>
            </a:r>
            <a:r>
              <a:rPr lang="en" sz="1225" b="1">
                <a:latin typeface="Calibri"/>
                <a:ea typeface="Calibri"/>
                <a:cs typeface="Calibri"/>
                <a:sym typeface="Calibri"/>
              </a:rPr>
              <a:t> </a:t>
            </a:r>
            <a:r>
              <a:rPr lang="en" sz="1225">
                <a:latin typeface="Calibri"/>
                <a:ea typeface="Calibri"/>
                <a:cs typeface="Calibri"/>
                <a:sym typeface="Calibri"/>
              </a:rPr>
              <a:t>(96 images), </a:t>
            </a:r>
            <a:r>
              <a:rPr lang="en" sz="1225" b="1" u="sng">
                <a:latin typeface="Calibri"/>
                <a:ea typeface="Calibri"/>
                <a:cs typeface="Calibri"/>
                <a:sym typeface="Calibri"/>
              </a:rPr>
              <a:t>Pterygium</a:t>
            </a:r>
            <a:r>
              <a:rPr lang="en" sz="1225">
                <a:latin typeface="Calibri"/>
                <a:ea typeface="Calibri"/>
                <a:cs typeface="Calibri"/>
                <a:sym typeface="Calibri"/>
              </a:rPr>
              <a:t> (75 images), </a:t>
            </a:r>
            <a:r>
              <a:rPr lang="en" sz="1225" b="1" u="sng">
                <a:latin typeface="Calibri"/>
                <a:ea typeface="Calibri"/>
                <a:cs typeface="Calibri"/>
                <a:sym typeface="Calibri"/>
              </a:rPr>
              <a:t>Nevus</a:t>
            </a:r>
            <a:r>
              <a:rPr lang="en" sz="1225">
                <a:latin typeface="Calibri"/>
                <a:ea typeface="Calibri"/>
                <a:cs typeface="Calibri"/>
                <a:sym typeface="Calibri"/>
              </a:rPr>
              <a:t> (86 images) and </a:t>
            </a:r>
            <a:r>
              <a:rPr lang="en" sz="1225" b="1" u="sng">
                <a:latin typeface="Calibri"/>
                <a:ea typeface="Calibri"/>
                <a:cs typeface="Calibri"/>
                <a:sym typeface="Calibri"/>
              </a:rPr>
              <a:t>Conjunctival Melanoma</a:t>
            </a:r>
            <a:r>
              <a:rPr lang="en" sz="1225">
                <a:latin typeface="Calibri"/>
                <a:ea typeface="Calibri"/>
                <a:cs typeface="Calibri"/>
                <a:sym typeface="Calibri"/>
              </a:rPr>
              <a:t> (139 images)</a:t>
            </a:r>
            <a:endParaRPr sz="1225">
              <a:latin typeface="Calibri"/>
              <a:ea typeface="Calibri"/>
              <a:cs typeface="Calibri"/>
              <a:sym typeface="Calibri"/>
            </a:endParaRPr>
          </a:p>
          <a:p>
            <a:pPr marL="0" lvl="0" indent="0" algn="l" rtl="0">
              <a:lnSpc>
                <a:spcPct val="130000"/>
              </a:lnSpc>
              <a:spcBef>
                <a:spcPts val="0"/>
              </a:spcBef>
              <a:spcAft>
                <a:spcPts val="0"/>
              </a:spcAft>
              <a:buNone/>
            </a:pPr>
            <a:endParaRPr sz="1225">
              <a:latin typeface="Calibri"/>
              <a:ea typeface="Calibri"/>
              <a:cs typeface="Calibri"/>
              <a:sym typeface="Calibri"/>
            </a:endParaRPr>
          </a:p>
          <a:p>
            <a:pPr marL="0" lvl="0" indent="0" algn="l" rtl="0">
              <a:lnSpc>
                <a:spcPct val="130000"/>
              </a:lnSpc>
              <a:spcBef>
                <a:spcPts val="0"/>
              </a:spcBef>
              <a:spcAft>
                <a:spcPts val="0"/>
              </a:spcAft>
              <a:buNone/>
            </a:pPr>
            <a:endParaRPr sz="1225">
              <a:latin typeface="Calibri"/>
              <a:ea typeface="Calibri"/>
              <a:cs typeface="Calibri"/>
              <a:sym typeface="Calibri"/>
            </a:endParaRPr>
          </a:p>
          <a:p>
            <a:pPr marL="0" lvl="0" indent="0" algn="l" rtl="0">
              <a:lnSpc>
                <a:spcPct val="130000"/>
              </a:lnSpc>
              <a:spcBef>
                <a:spcPts val="0"/>
              </a:spcBef>
              <a:spcAft>
                <a:spcPts val="0"/>
              </a:spcAft>
              <a:buNone/>
            </a:pPr>
            <a:endParaRPr sz="1225">
              <a:latin typeface="Calibri"/>
              <a:ea typeface="Calibri"/>
              <a:cs typeface="Calibri"/>
              <a:sym typeface="Calibri"/>
            </a:endParaRPr>
          </a:p>
          <a:p>
            <a:pPr marL="0" lvl="0" indent="0" algn="l" rtl="0">
              <a:lnSpc>
                <a:spcPct val="130000"/>
              </a:lnSpc>
              <a:spcBef>
                <a:spcPts val="0"/>
              </a:spcBef>
              <a:spcAft>
                <a:spcPts val="0"/>
              </a:spcAft>
              <a:buNone/>
            </a:pPr>
            <a:endParaRPr sz="1225">
              <a:latin typeface="Calibri"/>
              <a:ea typeface="Calibri"/>
              <a:cs typeface="Calibri"/>
              <a:sym typeface="Calibri"/>
            </a:endParaRPr>
          </a:p>
          <a:p>
            <a:pPr marL="0" lvl="0" indent="0" algn="l" rtl="0">
              <a:lnSpc>
                <a:spcPct val="130000"/>
              </a:lnSpc>
              <a:spcBef>
                <a:spcPts val="0"/>
              </a:spcBef>
              <a:spcAft>
                <a:spcPts val="0"/>
              </a:spcAft>
              <a:buNone/>
            </a:pPr>
            <a:endParaRPr sz="1225">
              <a:latin typeface="Calibri"/>
              <a:ea typeface="Calibri"/>
              <a:cs typeface="Calibri"/>
              <a:sym typeface="Calibri"/>
            </a:endParaRPr>
          </a:p>
          <a:p>
            <a:pPr marL="0" lvl="0" indent="0" algn="l" rtl="0">
              <a:lnSpc>
                <a:spcPct val="130000"/>
              </a:lnSpc>
              <a:spcBef>
                <a:spcPts val="0"/>
              </a:spcBef>
              <a:spcAft>
                <a:spcPts val="0"/>
              </a:spcAft>
              <a:buNone/>
            </a:pPr>
            <a:endParaRPr sz="1225">
              <a:latin typeface="Calibri"/>
              <a:ea typeface="Calibri"/>
              <a:cs typeface="Calibri"/>
              <a:sym typeface="Calibri"/>
            </a:endParaRPr>
          </a:p>
          <a:p>
            <a:pPr marL="0" lvl="0" indent="0" algn="l" rtl="0">
              <a:lnSpc>
                <a:spcPct val="130000"/>
              </a:lnSpc>
              <a:spcBef>
                <a:spcPts val="0"/>
              </a:spcBef>
              <a:spcAft>
                <a:spcPts val="0"/>
              </a:spcAft>
              <a:buNone/>
            </a:pPr>
            <a:endParaRPr sz="1225">
              <a:latin typeface="Calibri"/>
              <a:ea typeface="Calibri"/>
              <a:cs typeface="Calibri"/>
              <a:sym typeface="Calibri"/>
            </a:endParaRPr>
          </a:p>
          <a:p>
            <a:pPr marL="457200" lvl="0" indent="-302895" algn="l" rtl="0">
              <a:lnSpc>
                <a:spcPct val="130000"/>
              </a:lnSpc>
              <a:spcBef>
                <a:spcPts val="0"/>
              </a:spcBef>
              <a:spcAft>
                <a:spcPts val="0"/>
              </a:spcAft>
              <a:buSzPts val="1170"/>
              <a:buFont typeface="Calibri"/>
              <a:buChar char="·"/>
            </a:pPr>
            <a:r>
              <a:rPr lang="en" sz="1225">
                <a:latin typeface="Calibri"/>
                <a:ea typeface="Calibri"/>
                <a:cs typeface="Calibri"/>
                <a:sym typeface="Calibri"/>
              </a:rPr>
              <a:t>Due to the small size of dataset, 4 different data augmentation techniques were applied to increase the number of images in the different classes:</a:t>
            </a:r>
            <a:endParaRPr sz="1225">
              <a:latin typeface="Calibri"/>
              <a:ea typeface="Calibri"/>
              <a:cs typeface="Calibri"/>
              <a:sym typeface="Calibri"/>
            </a:endParaRPr>
          </a:p>
          <a:p>
            <a:pPr marL="1057275" lvl="0" indent="-290194" algn="l" rtl="0">
              <a:lnSpc>
                <a:spcPct val="130000"/>
              </a:lnSpc>
              <a:spcBef>
                <a:spcPts val="0"/>
              </a:spcBef>
              <a:spcAft>
                <a:spcPts val="0"/>
              </a:spcAft>
              <a:buSzPts val="970"/>
              <a:buFont typeface="Calibri"/>
              <a:buAutoNum type="arabicPeriod"/>
            </a:pPr>
            <a:r>
              <a:rPr lang="en" sz="1325" b="1">
                <a:latin typeface="Calibri"/>
                <a:ea typeface="Calibri"/>
                <a:cs typeface="Calibri"/>
                <a:sym typeface="Calibri"/>
              </a:rPr>
              <a:t>Random rotation</a:t>
            </a:r>
            <a:r>
              <a:rPr lang="en" sz="1225">
                <a:latin typeface="Calibri"/>
                <a:ea typeface="Calibri"/>
                <a:cs typeface="Calibri"/>
                <a:sym typeface="Calibri"/>
              </a:rPr>
              <a:t>                              (+20 to -20 degree range)</a:t>
            </a:r>
            <a:endParaRPr sz="1225">
              <a:latin typeface="Calibri"/>
              <a:ea typeface="Calibri"/>
              <a:cs typeface="Calibri"/>
              <a:sym typeface="Calibri"/>
            </a:endParaRPr>
          </a:p>
          <a:p>
            <a:pPr marL="1057275" lvl="0" indent="-290194" algn="l" rtl="0">
              <a:lnSpc>
                <a:spcPct val="130000"/>
              </a:lnSpc>
              <a:spcBef>
                <a:spcPts val="0"/>
              </a:spcBef>
              <a:spcAft>
                <a:spcPts val="0"/>
              </a:spcAft>
              <a:buSzPts val="970"/>
              <a:buFont typeface="Calibri"/>
              <a:buAutoNum type="arabicPeriod"/>
            </a:pPr>
            <a:r>
              <a:rPr lang="en" sz="1325" b="1">
                <a:latin typeface="Calibri"/>
                <a:ea typeface="Calibri"/>
                <a:cs typeface="Calibri"/>
                <a:sym typeface="Calibri"/>
              </a:rPr>
              <a:t>Random affine transformation</a:t>
            </a:r>
            <a:r>
              <a:rPr lang="en" sz="1225" b="1">
                <a:latin typeface="Calibri"/>
                <a:ea typeface="Calibri"/>
                <a:cs typeface="Calibri"/>
                <a:sym typeface="Calibri"/>
              </a:rPr>
              <a:t> </a:t>
            </a:r>
            <a:r>
              <a:rPr lang="en" sz="1225">
                <a:latin typeface="Calibri"/>
                <a:ea typeface="Calibri"/>
                <a:cs typeface="Calibri"/>
                <a:sym typeface="Calibri"/>
              </a:rPr>
              <a:t>     (degree = 0, translate range = (0.05, 0.15), scaling range = (0.9, 0.95))</a:t>
            </a:r>
            <a:endParaRPr sz="1225">
              <a:latin typeface="Calibri"/>
              <a:ea typeface="Calibri"/>
              <a:cs typeface="Calibri"/>
              <a:sym typeface="Calibri"/>
            </a:endParaRPr>
          </a:p>
          <a:p>
            <a:pPr marL="1057275" lvl="0" indent="-290194" algn="l" rtl="0">
              <a:lnSpc>
                <a:spcPct val="130000"/>
              </a:lnSpc>
              <a:spcBef>
                <a:spcPts val="0"/>
              </a:spcBef>
              <a:spcAft>
                <a:spcPts val="0"/>
              </a:spcAft>
              <a:buSzPts val="970"/>
              <a:buFont typeface="Calibri"/>
              <a:buAutoNum type="arabicPeriod"/>
            </a:pPr>
            <a:r>
              <a:rPr lang="en" sz="1325" b="1">
                <a:latin typeface="Calibri"/>
                <a:ea typeface="Calibri"/>
                <a:cs typeface="Calibri"/>
                <a:sym typeface="Calibri"/>
              </a:rPr>
              <a:t>Padding</a:t>
            </a:r>
            <a:r>
              <a:rPr lang="en" sz="1325">
                <a:latin typeface="Calibri"/>
                <a:ea typeface="Calibri"/>
                <a:cs typeface="Calibri"/>
                <a:sym typeface="Calibri"/>
              </a:rPr>
              <a:t> </a:t>
            </a:r>
            <a:r>
              <a:rPr lang="en" sz="1225">
                <a:latin typeface="Calibri"/>
                <a:ea typeface="Calibri"/>
                <a:cs typeface="Calibri"/>
                <a:sym typeface="Calibri"/>
              </a:rPr>
              <a:t>                                              (range = (0, 10), fill = (black, white), mode = (constant, edge))</a:t>
            </a:r>
            <a:endParaRPr sz="1225">
              <a:latin typeface="Calibri"/>
              <a:ea typeface="Calibri"/>
              <a:cs typeface="Calibri"/>
              <a:sym typeface="Calibri"/>
            </a:endParaRPr>
          </a:p>
          <a:p>
            <a:pPr marL="1057275" lvl="0" indent="-290194" algn="l" rtl="0">
              <a:lnSpc>
                <a:spcPct val="130000"/>
              </a:lnSpc>
              <a:spcBef>
                <a:spcPts val="0"/>
              </a:spcBef>
              <a:spcAft>
                <a:spcPts val="0"/>
              </a:spcAft>
              <a:buSzPts val="970"/>
              <a:buFont typeface="Calibri"/>
              <a:buAutoNum type="arabicPeriod"/>
            </a:pPr>
            <a:r>
              <a:rPr lang="en" sz="1325" b="1">
                <a:latin typeface="Calibri"/>
                <a:ea typeface="Calibri"/>
                <a:cs typeface="Calibri"/>
                <a:sym typeface="Calibri"/>
              </a:rPr>
              <a:t>Color correction</a:t>
            </a:r>
            <a:r>
              <a:rPr lang="en" sz="1225">
                <a:latin typeface="Calibri"/>
                <a:ea typeface="Calibri"/>
                <a:cs typeface="Calibri"/>
                <a:sym typeface="Calibri"/>
              </a:rPr>
              <a:t>                                (brightness = (0, 0.2), contrast = (0, 0.2)) </a:t>
            </a:r>
            <a:endParaRPr sz="1225">
              <a:latin typeface="Calibri"/>
              <a:ea typeface="Calibri"/>
              <a:cs typeface="Calibri"/>
              <a:sym typeface="Calibri"/>
            </a:endParaRPr>
          </a:p>
          <a:p>
            <a:pPr marL="457200" lvl="0" indent="0" algn="l" rtl="0">
              <a:lnSpc>
                <a:spcPct val="130000"/>
              </a:lnSpc>
              <a:spcBef>
                <a:spcPts val="0"/>
              </a:spcBef>
              <a:spcAft>
                <a:spcPts val="0"/>
              </a:spcAft>
              <a:buNone/>
            </a:pPr>
            <a:endParaRPr sz="1225">
              <a:latin typeface="Calibri"/>
              <a:ea typeface="Calibri"/>
              <a:cs typeface="Calibri"/>
              <a:sym typeface="Calibri"/>
            </a:endParaRPr>
          </a:p>
        </p:txBody>
      </p:sp>
      <p:pic>
        <p:nvPicPr>
          <p:cNvPr id="198" name="Google Shape;198;p27"/>
          <p:cNvPicPr preferRelativeResize="0"/>
          <p:nvPr/>
        </p:nvPicPr>
        <p:blipFill>
          <a:blip r:embed="rId3">
            <a:alphaModFix/>
          </a:blip>
          <a:stretch>
            <a:fillRect/>
          </a:stretch>
        </p:blipFill>
        <p:spPr>
          <a:xfrm>
            <a:off x="2562100" y="1598275"/>
            <a:ext cx="3984801" cy="1871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a:off x="-35900" y="811967"/>
            <a:ext cx="9144001" cy="3816966"/>
          </a:xfrm>
          <a:prstGeom prst="rect">
            <a:avLst/>
          </a:prstGeom>
          <a:noFill/>
          <a:ln>
            <a:noFill/>
          </a:ln>
        </p:spPr>
      </p:pic>
      <p:sp>
        <p:nvSpPr>
          <p:cNvPr id="204" name="Google Shape;204;p28"/>
          <p:cNvSpPr txBox="1">
            <a:spLocks noGrp="1"/>
          </p:cNvSpPr>
          <p:nvPr>
            <p:ph type="title"/>
          </p:nvPr>
        </p:nvSpPr>
        <p:spPr>
          <a:xfrm>
            <a:off x="41100" y="143600"/>
            <a:ext cx="9102900" cy="3795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350" b="1" u="sng">
                <a:solidFill>
                  <a:srgbClr val="980000"/>
                </a:solidFill>
              </a:rPr>
              <a:t>Data Augmentation functions</a:t>
            </a:r>
            <a:endParaRPr sz="23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41100" y="41025"/>
            <a:ext cx="9044100" cy="3795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250" b="1" u="sng">
                <a:solidFill>
                  <a:srgbClr val="980000"/>
                </a:solidFill>
                <a:latin typeface="Calibri"/>
                <a:ea typeface="Calibri"/>
                <a:cs typeface="Calibri"/>
                <a:sym typeface="Calibri"/>
              </a:rPr>
              <a:t>GAN for Data Augmentation</a:t>
            </a:r>
            <a:endParaRPr sz="2250">
              <a:latin typeface="Calibri"/>
              <a:ea typeface="Calibri"/>
              <a:cs typeface="Calibri"/>
              <a:sym typeface="Calibri"/>
            </a:endParaRPr>
          </a:p>
        </p:txBody>
      </p:sp>
      <p:sp>
        <p:nvSpPr>
          <p:cNvPr id="210" name="Google Shape;210;p29"/>
          <p:cNvSpPr txBox="1"/>
          <p:nvPr/>
        </p:nvSpPr>
        <p:spPr>
          <a:xfrm>
            <a:off x="41100" y="608525"/>
            <a:ext cx="9104700" cy="4333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Considering dataset with 2-classes </a:t>
            </a:r>
            <a:r>
              <a:rPr lang="en" sz="1200" u="sng" dirty="0">
                <a:solidFill>
                  <a:schemeClr val="dk1"/>
                </a:solidFill>
                <a:latin typeface="Calibri"/>
                <a:ea typeface="Calibri"/>
                <a:cs typeface="Calibri"/>
                <a:sym typeface="Calibri"/>
              </a:rPr>
              <a:t>“normal”</a:t>
            </a:r>
            <a:r>
              <a:rPr lang="en" sz="1200" dirty="0">
                <a:solidFill>
                  <a:schemeClr val="dk1"/>
                </a:solidFill>
                <a:latin typeface="Calibri"/>
                <a:ea typeface="Calibri"/>
                <a:cs typeface="Calibri"/>
                <a:sym typeface="Calibri"/>
              </a:rPr>
              <a:t> and </a:t>
            </a:r>
            <a:r>
              <a:rPr lang="en" sz="1200" u="sng" dirty="0">
                <a:solidFill>
                  <a:schemeClr val="dk1"/>
                </a:solidFill>
                <a:latin typeface="Calibri"/>
                <a:ea typeface="Calibri"/>
                <a:cs typeface="Calibri"/>
                <a:sym typeface="Calibri"/>
              </a:rPr>
              <a:t>“abnormal”</a:t>
            </a:r>
            <a:r>
              <a:rPr lang="en" sz="1200" dirty="0">
                <a:solidFill>
                  <a:schemeClr val="dk1"/>
                </a:solidFill>
                <a:latin typeface="Calibri"/>
                <a:ea typeface="Calibri"/>
                <a:cs typeface="Calibri"/>
                <a:sym typeface="Calibri"/>
              </a:rPr>
              <a:t> containing 4000 images each, a PyTorch-based GAN Model is considered.</a:t>
            </a:r>
            <a:endParaRPr sz="1200" dirty="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Generator and Discriminator Networks: The generator (G) generates synthetic images and the discriminator (D) discriminates between real and fake images.</a:t>
            </a:r>
            <a:endParaRPr sz="1200" dirty="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Real images are passed through the discriminator, and the discriminator is trained to correctly classify them as real.</a:t>
            </a:r>
            <a:endParaRPr sz="1200" dirty="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Fake images generated by the generator are passed through the discriminator, and the discriminator is trained to correctly classify them as fake.</a:t>
            </a:r>
            <a:endParaRPr sz="1200" dirty="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The generator is trained to generate images that fool the discriminator into classifying them as real.</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Generator (G) takes random noise as input and generates synthetic images. It consists of a sequence of transposed convolutional layers followed by batch normalization and ReLU activation functions. The generator's forward pass generates an image tensor as output.</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Discriminator (D) consists of a sequence of convolutional layers followed by batch normalization, leaky ReLU activation functions, and a sigmoid activation function at the output.</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pic>
        <p:nvPicPr>
          <p:cNvPr id="211" name="Google Shape;211;p29"/>
          <p:cNvPicPr preferRelativeResize="0"/>
          <p:nvPr/>
        </p:nvPicPr>
        <p:blipFill>
          <a:blip r:embed="rId3">
            <a:alphaModFix/>
          </a:blip>
          <a:stretch>
            <a:fillRect/>
          </a:stretch>
        </p:blipFill>
        <p:spPr>
          <a:xfrm>
            <a:off x="2275175" y="2111075"/>
            <a:ext cx="4487125" cy="155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150" b="1" u="sng">
                <a:solidFill>
                  <a:srgbClr val="980000"/>
                </a:solidFill>
                <a:latin typeface="Calibri"/>
                <a:ea typeface="Calibri"/>
                <a:cs typeface="Calibri"/>
                <a:sym typeface="Calibri"/>
              </a:rPr>
              <a:t>GAN for Data Augmentation - 100 epochs</a:t>
            </a:r>
            <a:endParaRPr sz="2150">
              <a:latin typeface="Calibri"/>
              <a:ea typeface="Calibri"/>
              <a:cs typeface="Calibri"/>
              <a:sym typeface="Calibri"/>
            </a:endParaRPr>
          </a:p>
        </p:txBody>
      </p:sp>
      <p:pic>
        <p:nvPicPr>
          <p:cNvPr id="217" name="Google Shape;217;p30"/>
          <p:cNvPicPr preferRelativeResize="0"/>
          <p:nvPr/>
        </p:nvPicPr>
        <p:blipFill>
          <a:blip r:embed="rId3">
            <a:alphaModFix/>
          </a:blip>
          <a:stretch>
            <a:fillRect/>
          </a:stretch>
        </p:blipFill>
        <p:spPr>
          <a:xfrm>
            <a:off x="0" y="519675"/>
            <a:ext cx="4572001" cy="664925"/>
          </a:xfrm>
          <a:prstGeom prst="rect">
            <a:avLst/>
          </a:prstGeom>
          <a:noFill/>
          <a:ln>
            <a:noFill/>
          </a:ln>
        </p:spPr>
      </p:pic>
      <p:pic>
        <p:nvPicPr>
          <p:cNvPr id="218" name="Google Shape;218;p30"/>
          <p:cNvPicPr preferRelativeResize="0"/>
          <p:nvPr/>
        </p:nvPicPr>
        <p:blipFill>
          <a:blip r:embed="rId4">
            <a:alphaModFix/>
          </a:blip>
          <a:stretch>
            <a:fillRect/>
          </a:stretch>
        </p:blipFill>
        <p:spPr>
          <a:xfrm>
            <a:off x="0" y="1464950"/>
            <a:ext cx="4572001" cy="739250"/>
          </a:xfrm>
          <a:prstGeom prst="rect">
            <a:avLst/>
          </a:prstGeom>
          <a:noFill/>
          <a:ln>
            <a:noFill/>
          </a:ln>
        </p:spPr>
      </p:pic>
      <p:pic>
        <p:nvPicPr>
          <p:cNvPr id="219" name="Google Shape;219;p30"/>
          <p:cNvPicPr preferRelativeResize="0"/>
          <p:nvPr/>
        </p:nvPicPr>
        <p:blipFill>
          <a:blip r:embed="rId5">
            <a:alphaModFix/>
          </a:blip>
          <a:stretch>
            <a:fillRect/>
          </a:stretch>
        </p:blipFill>
        <p:spPr>
          <a:xfrm>
            <a:off x="0" y="2484549"/>
            <a:ext cx="4571999" cy="739250"/>
          </a:xfrm>
          <a:prstGeom prst="rect">
            <a:avLst/>
          </a:prstGeom>
          <a:noFill/>
          <a:ln>
            <a:noFill/>
          </a:ln>
        </p:spPr>
      </p:pic>
      <p:pic>
        <p:nvPicPr>
          <p:cNvPr id="220" name="Google Shape;220;p30"/>
          <p:cNvPicPr preferRelativeResize="0"/>
          <p:nvPr/>
        </p:nvPicPr>
        <p:blipFill>
          <a:blip r:embed="rId6">
            <a:alphaModFix/>
          </a:blip>
          <a:stretch>
            <a:fillRect/>
          </a:stretch>
        </p:blipFill>
        <p:spPr>
          <a:xfrm>
            <a:off x="0" y="3361375"/>
            <a:ext cx="4572000" cy="739250"/>
          </a:xfrm>
          <a:prstGeom prst="rect">
            <a:avLst/>
          </a:prstGeom>
          <a:noFill/>
          <a:ln>
            <a:noFill/>
          </a:ln>
        </p:spPr>
      </p:pic>
      <p:pic>
        <p:nvPicPr>
          <p:cNvPr id="221" name="Google Shape;221;p30"/>
          <p:cNvPicPr preferRelativeResize="0"/>
          <p:nvPr/>
        </p:nvPicPr>
        <p:blipFill>
          <a:blip r:embed="rId7">
            <a:alphaModFix/>
          </a:blip>
          <a:stretch>
            <a:fillRect/>
          </a:stretch>
        </p:blipFill>
        <p:spPr>
          <a:xfrm>
            <a:off x="0" y="4361700"/>
            <a:ext cx="4572000" cy="770925"/>
          </a:xfrm>
          <a:prstGeom prst="rect">
            <a:avLst/>
          </a:prstGeom>
          <a:noFill/>
          <a:ln>
            <a:noFill/>
          </a:ln>
        </p:spPr>
      </p:pic>
      <p:sp>
        <p:nvSpPr>
          <p:cNvPr id="222" name="Google Shape;222;p30"/>
          <p:cNvSpPr txBox="1"/>
          <p:nvPr/>
        </p:nvSpPr>
        <p:spPr>
          <a:xfrm>
            <a:off x="4768225" y="541900"/>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0</a:t>
            </a:r>
            <a:endParaRPr sz="1500">
              <a:solidFill>
                <a:schemeClr val="dk1"/>
              </a:solidFill>
              <a:latin typeface="Avenir"/>
              <a:ea typeface="Avenir"/>
              <a:cs typeface="Avenir"/>
              <a:sym typeface="Avenir"/>
            </a:endParaRPr>
          </a:p>
        </p:txBody>
      </p:sp>
      <p:sp>
        <p:nvSpPr>
          <p:cNvPr id="223" name="Google Shape;223;p30"/>
          <p:cNvSpPr txBox="1"/>
          <p:nvPr/>
        </p:nvSpPr>
        <p:spPr>
          <a:xfrm>
            <a:off x="4768225" y="1591675"/>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10</a:t>
            </a:r>
            <a:endParaRPr sz="1500">
              <a:solidFill>
                <a:schemeClr val="dk1"/>
              </a:solidFill>
              <a:latin typeface="Avenir"/>
              <a:ea typeface="Avenir"/>
              <a:cs typeface="Avenir"/>
              <a:sym typeface="Avenir"/>
            </a:endParaRPr>
          </a:p>
        </p:txBody>
      </p:sp>
      <p:sp>
        <p:nvSpPr>
          <p:cNvPr id="224" name="Google Shape;224;p30"/>
          <p:cNvSpPr txBox="1"/>
          <p:nvPr/>
        </p:nvSpPr>
        <p:spPr>
          <a:xfrm>
            <a:off x="4768225" y="2615888"/>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20</a:t>
            </a:r>
            <a:endParaRPr sz="1500">
              <a:solidFill>
                <a:schemeClr val="dk1"/>
              </a:solidFill>
              <a:latin typeface="Avenir"/>
              <a:ea typeface="Avenir"/>
              <a:cs typeface="Avenir"/>
              <a:sym typeface="Avenir"/>
            </a:endParaRPr>
          </a:p>
        </p:txBody>
      </p:sp>
      <p:sp>
        <p:nvSpPr>
          <p:cNvPr id="225" name="Google Shape;225;p30"/>
          <p:cNvSpPr txBox="1"/>
          <p:nvPr/>
        </p:nvSpPr>
        <p:spPr>
          <a:xfrm>
            <a:off x="4834900" y="3515588"/>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30</a:t>
            </a:r>
            <a:endParaRPr sz="1500">
              <a:solidFill>
                <a:schemeClr val="dk1"/>
              </a:solidFill>
              <a:latin typeface="Avenir"/>
              <a:ea typeface="Avenir"/>
              <a:cs typeface="Avenir"/>
              <a:sym typeface="Avenir"/>
            </a:endParaRPr>
          </a:p>
        </p:txBody>
      </p:sp>
      <p:sp>
        <p:nvSpPr>
          <p:cNvPr id="226" name="Google Shape;226;p30"/>
          <p:cNvSpPr txBox="1"/>
          <p:nvPr/>
        </p:nvSpPr>
        <p:spPr>
          <a:xfrm>
            <a:off x="4799000" y="4510425"/>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40</a:t>
            </a:r>
            <a:endParaRPr sz="1500">
              <a:solidFill>
                <a:schemeClr val="dk1"/>
              </a:solidFill>
              <a:latin typeface="Avenir"/>
              <a:ea typeface="Avenir"/>
              <a:cs typeface="Avenir"/>
              <a:sym typeface="Avenir"/>
            </a:endParaRPr>
          </a:p>
        </p:txBody>
      </p:sp>
      <p:sp>
        <p:nvSpPr>
          <p:cNvPr id="227" name="Google Shape;227;p30"/>
          <p:cNvSpPr txBox="1"/>
          <p:nvPr/>
        </p:nvSpPr>
        <p:spPr>
          <a:xfrm>
            <a:off x="7244325" y="1966525"/>
            <a:ext cx="1497300" cy="11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dk1"/>
                </a:solidFill>
                <a:latin typeface="Avenir"/>
                <a:ea typeface="Avenir"/>
                <a:cs typeface="Avenir"/>
                <a:sym typeface="Avenir"/>
              </a:rPr>
              <a:t>Output considering Abnormal class of images</a:t>
            </a:r>
            <a:endParaRPr sz="1500" b="1">
              <a:solidFill>
                <a:schemeClr val="dk1"/>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2150" b="1" u="sng">
                <a:solidFill>
                  <a:srgbClr val="980000"/>
                </a:solidFill>
                <a:latin typeface="Calibri"/>
                <a:ea typeface="Calibri"/>
                <a:cs typeface="Calibri"/>
                <a:sym typeface="Calibri"/>
              </a:rPr>
              <a:t>GAN for Data Augmentation - 100 epochs</a:t>
            </a:r>
            <a:endParaRPr sz="2150">
              <a:latin typeface="Calibri"/>
              <a:ea typeface="Calibri"/>
              <a:cs typeface="Calibri"/>
              <a:sym typeface="Calibri"/>
            </a:endParaRPr>
          </a:p>
        </p:txBody>
      </p:sp>
      <p:sp>
        <p:nvSpPr>
          <p:cNvPr id="233" name="Google Shape;233;p31"/>
          <p:cNvSpPr txBox="1"/>
          <p:nvPr/>
        </p:nvSpPr>
        <p:spPr>
          <a:xfrm>
            <a:off x="4927200" y="536775"/>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50</a:t>
            </a:r>
            <a:endParaRPr sz="1500">
              <a:solidFill>
                <a:schemeClr val="dk1"/>
              </a:solidFill>
              <a:latin typeface="Avenir"/>
              <a:ea typeface="Avenir"/>
              <a:cs typeface="Avenir"/>
              <a:sym typeface="Avenir"/>
            </a:endParaRPr>
          </a:p>
        </p:txBody>
      </p:sp>
      <p:sp>
        <p:nvSpPr>
          <p:cNvPr id="234" name="Google Shape;234;p31"/>
          <p:cNvSpPr txBox="1"/>
          <p:nvPr/>
        </p:nvSpPr>
        <p:spPr>
          <a:xfrm>
            <a:off x="4927200" y="1350650"/>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60</a:t>
            </a:r>
            <a:endParaRPr sz="1500">
              <a:solidFill>
                <a:schemeClr val="dk1"/>
              </a:solidFill>
              <a:latin typeface="Avenir"/>
              <a:ea typeface="Avenir"/>
              <a:cs typeface="Avenir"/>
              <a:sym typeface="Avenir"/>
            </a:endParaRPr>
          </a:p>
        </p:txBody>
      </p:sp>
      <p:sp>
        <p:nvSpPr>
          <p:cNvPr id="235" name="Google Shape;235;p31"/>
          <p:cNvSpPr txBox="1"/>
          <p:nvPr/>
        </p:nvSpPr>
        <p:spPr>
          <a:xfrm>
            <a:off x="4927200" y="2394663"/>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70</a:t>
            </a:r>
            <a:endParaRPr sz="1500">
              <a:solidFill>
                <a:schemeClr val="dk1"/>
              </a:solidFill>
              <a:latin typeface="Avenir"/>
              <a:ea typeface="Avenir"/>
              <a:cs typeface="Avenir"/>
              <a:sym typeface="Avenir"/>
            </a:endParaRPr>
          </a:p>
        </p:txBody>
      </p:sp>
      <p:sp>
        <p:nvSpPr>
          <p:cNvPr id="236" name="Google Shape;236;p31"/>
          <p:cNvSpPr txBox="1"/>
          <p:nvPr/>
        </p:nvSpPr>
        <p:spPr>
          <a:xfrm>
            <a:off x="4927200" y="3378175"/>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80</a:t>
            </a:r>
            <a:endParaRPr sz="1500">
              <a:solidFill>
                <a:schemeClr val="dk1"/>
              </a:solidFill>
              <a:latin typeface="Avenir"/>
              <a:ea typeface="Avenir"/>
              <a:cs typeface="Avenir"/>
              <a:sym typeface="Avenir"/>
            </a:endParaRPr>
          </a:p>
        </p:txBody>
      </p:sp>
      <p:sp>
        <p:nvSpPr>
          <p:cNvPr id="237" name="Google Shape;237;p31"/>
          <p:cNvSpPr txBox="1"/>
          <p:nvPr/>
        </p:nvSpPr>
        <p:spPr>
          <a:xfrm>
            <a:off x="4982200" y="4361675"/>
            <a:ext cx="33435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Avenir"/>
                <a:ea typeface="Avenir"/>
                <a:cs typeface="Avenir"/>
                <a:sym typeface="Avenir"/>
              </a:rPr>
              <a:t>Epoch 90</a:t>
            </a:r>
            <a:endParaRPr sz="1500">
              <a:solidFill>
                <a:schemeClr val="dk1"/>
              </a:solidFill>
              <a:latin typeface="Avenir"/>
              <a:ea typeface="Avenir"/>
              <a:cs typeface="Avenir"/>
              <a:sym typeface="Avenir"/>
            </a:endParaRPr>
          </a:p>
        </p:txBody>
      </p:sp>
      <p:pic>
        <p:nvPicPr>
          <p:cNvPr id="238" name="Google Shape;238;p31"/>
          <p:cNvPicPr preferRelativeResize="0"/>
          <p:nvPr/>
        </p:nvPicPr>
        <p:blipFill>
          <a:blip r:embed="rId3">
            <a:alphaModFix/>
          </a:blip>
          <a:stretch>
            <a:fillRect/>
          </a:stretch>
        </p:blipFill>
        <p:spPr>
          <a:xfrm>
            <a:off x="0" y="387675"/>
            <a:ext cx="4572000" cy="672125"/>
          </a:xfrm>
          <a:prstGeom prst="rect">
            <a:avLst/>
          </a:prstGeom>
          <a:noFill/>
          <a:ln>
            <a:noFill/>
          </a:ln>
        </p:spPr>
      </p:pic>
      <p:pic>
        <p:nvPicPr>
          <p:cNvPr id="239" name="Google Shape;239;p31"/>
          <p:cNvPicPr preferRelativeResize="0"/>
          <p:nvPr/>
        </p:nvPicPr>
        <p:blipFill>
          <a:blip r:embed="rId4">
            <a:alphaModFix/>
          </a:blip>
          <a:stretch>
            <a:fillRect/>
          </a:stretch>
        </p:blipFill>
        <p:spPr>
          <a:xfrm>
            <a:off x="0" y="1213800"/>
            <a:ext cx="4572000" cy="794250"/>
          </a:xfrm>
          <a:prstGeom prst="rect">
            <a:avLst/>
          </a:prstGeom>
          <a:noFill/>
          <a:ln>
            <a:noFill/>
          </a:ln>
        </p:spPr>
      </p:pic>
      <p:pic>
        <p:nvPicPr>
          <p:cNvPr id="240" name="Google Shape;240;p31"/>
          <p:cNvPicPr preferRelativeResize="0"/>
          <p:nvPr/>
        </p:nvPicPr>
        <p:blipFill>
          <a:blip r:embed="rId5">
            <a:alphaModFix/>
          </a:blip>
          <a:stretch>
            <a:fillRect/>
          </a:stretch>
        </p:blipFill>
        <p:spPr>
          <a:xfrm>
            <a:off x="0" y="2174625"/>
            <a:ext cx="4572000" cy="850504"/>
          </a:xfrm>
          <a:prstGeom prst="rect">
            <a:avLst/>
          </a:prstGeom>
          <a:noFill/>
          <a:ln>
            <a:noFill/>
          </a:ln>
        </p:spPr>
      </p:pic>
      <p:pic>
        <p:nvPicPr>
          <p:cNvPr id="241" name="Google Shape;241;p31"/>
          <p:cNvPicPr preferRelativeResize="0"/>
          <p:nvPr/>
        </p:nvPicPr>
        <p:blipFill>
          <a:blip r:embed="rId6">
            <a:alphaModFix/>
          </a:blip>
          <a:stretch>
            <a:fillRect/>
          </a:stretch>
        </p:blipFill>
        <p:spPr>
          <a:xfrm>
            <a:off x="0" y="3148450"/>
            <a:ext cx="4572000" cy="915700"/>
          </a:xfrm>
          <a:prstGeom prst="rect">
            <a:avLst/>
          </a:prstGeom>
          <a:noFill/>
          <a:ln>
            <a:noFill/>
          </a:ln>
        </p:spPr>
      </p:pic>
      <p:pic>
        <p:nvPicPr>
          <p:cNvPr id="242" name="Google Shape;242;p31"/>
          <p:cNvPicPr preferRelativeResize="0"/>
          <p:nvPr/>
        </p:nvPicPr>
        <p:blipFill>
          <a:blip r:embed="rId7">
            <a:alphaModFix/>
          </a:blip>
          <a:stretch>
            <a:fillRect/>
          </a:stretch>
        </p:blipFill>
        <p:spPr>
          <a:xfrm>
            <a:off x="0" y="4187475"/>
            <a:ext cx="4608475" cy="91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body" idx="1"/>
          </p:nvPr>
        </p:nvSpPr>
        <p:spPr>
          <a:xfrm>
            <a:off x="-17400" y="362375"/>
            <a:ext cx="9078900" cy="4805100"/>
          </a:xfrm>
          <a:prstGeom prst="rect">
            <a:avLst/>
          </a:prstGeom>
        </p:spPr>
        <p:txBody>
          <a:bodyPr spcFirstLastPara="1" wrap="square" lIns="91425" tIns="0" rIns="91425" bIns="0" anchor="t" anchorCtr="0">
            <a:normAutofit lnSpcReduction="20000"/>
          </a:bodyPr>
          <a:lstStyle/>
          <a:p>
            <a:pPr marL="0" lvl="0" indent="0" algn="ctr" rtl="0">
              <a:spcBef>
                <a:spcPts val="800"/>
              </a:spcBef>
              <a:spcAft>
                <a:spcPts val="0"/>
              </a:spcAft>
              <a:buNone/>
            </a:pPr>
            <a:r>
              <a:rPr lang="en" sz="1100" b="1">
                <a:latin typeface="Calibri"/>
                <a:ea typeface="Calibri"/>
                <a:cs typeface="Calibri"/>
                <a:sym typeface="Calibri"/>
              </a:rPr>
              <a:t>2-class classification of "normal" and "abnormal" with 4000 images in each class.</a:t>
            </a:r>
            <a:endParaRPr sz="1100" b="1">
              <a:latin typeface="Calibri"/>
              <a:ea typeface="Calibri"/>
              <a:cs typeface="Calibri"/>
              <a:sym typeface="Calibri"/>
            </a:endParaRPr>
          </a:p>
          <a:p>
            <a:pPr marL="0" lvl="0" indent="0" algn="l" rtl="0">
              <a:spcBef>
                <a:spcPts val="800"/>
              </a:spcBef>
              <a:spcAft>
                <a:spcPts val="0"/>
              </a:spcAft>
              <a:buNone/>
            </a:pPr>
            <a:r>
              <a:rPr lang="en" sz="1000" b="1" u="sng">
                <a:latin typeface="Calibri"/>
                <a:ea typeface="Calibri"/>
                <a:cs typeface="Calibri"/>
                <a:sym typeface="Calibri"/>
              </a:rPr>
              <a:t>Architecture of the Model:</a:t>
            </a:r>
            <a:endParaRPr sz="1000" b="1" u="sng">
              <a:latin typeface="Calibri"/>
              <a:ea typeface="Calibri"/>
              <a:cs typeface="Calibri"/>
              <a:sym typeface="Calibri"/>
            </a:endParaRPr>
          </a:p>
          <a:p>
            <a:pPr marL="0" lvl="0" indent="0" algn="l" rtl="0">
              <a:spcBef>
                <a:spcPts val="800"/>
              </a:spcBef>
              <a:spcAft>
                <a:spcPts val="0"/>
              </a:spcAft>
              <a:buNone/>
            </a:pPr>
            <a:r>
              <a:rPr lang="en" sz="1000">
                <a:latin typeface="Calibri"/>
                <a:ea typeface="Calibri"/>
                <a:cs typeface="Calibri"/>
                <a:sym typeface="Calibri"/>
              </a:rPr>
              <a:t>Input Layer: The input images are RGB images resized to 150x150 pixels.</a:t>
            </a:r>
            <a:endParaRPr sz="1000">
              <a:latin typeface="Calibri"/>
              <a:ea typeface="Calibri"/>
              <a:cs typeface="Calibri"/>
              <a:sym typeface="Calibri"/>
            </a:endParaRPr>
          </a:p>
          <a:p>
            <a:pPr marL="0" lvl="0" indent="0" algn="l" rtl="0">
              <a:spcBef>
                <a:spcPts val="800"/>
              </a:spcBef>
              <a:spcAft>
                <a:spcPts val="0"/>
              </a:spcAft>
              <a:buNone/>
            </a:pPr>
            <a:endParaRPr sz="1000">
              <a:latin typeface="Calibri"/>
              <a:ea typeface="Calibri"/>
              <a:cs typeface="Calibri"/>
              <a:sym typeface="Calibri"/>
            </a:endParaRPr>
          </a:p>
          <a:p>
            <a:pPr marL="0" lvl="0" indent="0" algn="l" rtl="0">
              <a:spcBef>
                <a:spcPts val="800"/>
              </a:spcBef>
              <a:spcAft>
                <a:spcPts val="0"/>
              </a:spcAft>
              <a:buNone/>
            </a:pPr>
            <a:endParaRPr sz="1000">
              <a:latin typeface="Calibri"/>
              <a:ea typeface="Calibri"/>
              <a:cs typeface="Calibri"/>
              <a:sym typeface="Calibri"/>
            </a:endParaRPr>
          </a:p>
          <a:p>
            <a:pPr marL="0" lvl="0" indent="0" algn="l" rtl="0">
              <a:spcBef>
                <a:spcPts val="800"/>
              </a:spcBef>
              <a:spcAft>
                <a:spcPts val="0"/>
              </a:spcAft>
              <a:buNone/>
            </a:pPr>
            <a:endParaRPr sz="1000">
              <a:latin typeface="Calibri"/>
              <a:ea typeface="Calibri"/>
              <a:cs typeface="Calibri"/>
              <a:sym typeface="Calibri"/>
            </a:endParaRPr>
          </a:p>
          <a:p>
            <a:pPr marL="0" lvl="0" indent="0" algn="l" rtl="0">
              <a:spcBef>
                <a:spcPts val="800"/>
              </a:spcBef>
              <a:spcAft>
                <a:spcPts val="0"/>
              </a:spcAft>
              <a:buNone/>
            </a:pPr>
            <a:endParaRPr sz="1000">
              <a:latin typeface="Calibri"/>
              <a:ea typeface="Calibri"/>
              <a:cs typeface="Calibri"/>
              <a:sym typeface="Calibri"/>
            </a:endParaRPr>
          </a:p>
          <a:p>
            <a:pPr marL="0" lvl="0" indent="0" algn="l" rtl="0">
              <a:spcBef>
                <a:spcPts val="800"/>
              </a:spcBef>
              <a:spcAft>
                <a:spcPts val="0"/>
              </a:spcAft>
              <a:buNone/>
            </a:pPr>
            <a:endParaRPr sz="1000" b="1" u="sng">
              <a:latin typeface="Calibri"/>
              <a:ea typeface="Calibri"/>
              <a:cs typeface="Calibri"/>
              <a:sym typeface="Calibri"/>
            </a:endParaRPr>
          </a:p>
          <a:p>
            <a:pPr marL="0" lvl="0" indent="0" algn="l" rtl="0">
              <a:spcBef>
                <a:spcPts val="800"/>
              </a:spcBef>
              <a:spcAft>
                <a:spcPts val="0"/>
              </a:spcAft>
              <a:buNone/>
            </a:pPr>
            <a:endParaRPr sz="1000" b="1" u="sng">
              <a:latin typeface="Calibri"/>
              <a:ea typeface="Calibri"/>
              <a:cs typeface="Calibri"/>
              <a:sym typeface="Calibri"/>
            </a:endParaRPr>
          </a:p>
          <a:p>
            <a:pPr marL="0" lvl="0" indent="0" algn="l" rtl="0">
              <a:spcBef>
                <a:spcPts val="800"/>
              </a:spcBef>
              <a:spcAft>
                <a:spcPts val="0"/>
              </a:spcAft>
              <a:buNone/>
            </a:pPr>
            <a:r>
              <a:rPr lang="en" sz="1000" b="1" u="sng">
                <a:latin typeface="Calibri"/>
                <a:ea typeface="Calibri"/>
                <a:cs typeface="Calibri"/>
                <a:sym typeface="Calibri"/>
              </a:rPr>
              <a:t>Evaluation Metrics</a:t>
            </a:r>
            <a:r>
              <a:rPr lang="en" sz="1000">
                <a:latin typeface="Calibri"/>
                <a:ea typeface="Calibri"/>
                <a:cs typeface="Calibri"/>
                <a:sym typeface="Calibri"/>
              </a:rPr>
              <a:t> (measuring the performance of the trained model)</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Accuracy: 0.8671875</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Precision: 0.9374534623976173</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Recall: 0.786875</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F1 Score: 0.8555895344886171</a:t>
            </a:r>
            <a:endParaRPr sz="1000">
              <a:latin typeface="Calibri"/>
              <a:ea typeface="Calibri"/>
              <a:cs typeface="Calibri"/>
              <a:sym typeface="Calibri"/>
            </a:endParaRPr>
          </a:p>
          <a:p>
            <a:pPr marL="0" lvl="0" indent="0" algn="l" rtl="0">
              <a:spcBef>
                <a:spcPts val="800"/>
              </a:spcBef>
              <a:spcAft>
                <a:spcPts val="0"/>
              </a:spcAft>
              <a:buNone/>
            </a:pPr>
            <a:r>
              <a:rPr lang="en" sz="1000" b="1" u="sng">
                <a:latin typeface="Calibri"/>
                <a:ea typeface="Calibri"/>
                <a:cs typeface="Calibri"/>
                <a:sym typeface="Calibri"/>
              </a:rPr>
              <a:t>Confusion Matrix:</a:t>
            </a:r>
            <a:endParaRPr sz="1000" b="1" u="sng">
              <a:latin typeface="Calibri"/>
              <a:ea typeface="Calibri"/>
              <a:cs typeface="Calibri"/>
              <a:sym typeface="Calibri"/>
            </a:endParaRPr>
          </a:p>
          <a:p>
            <a:pPr marL="0" lvl="0" indent="0" algn="l" rtl="0">
              <a:spcBef>
                <a:spcPts val="800"/>
              </a:spcBef>
              <a:spcAft>
                <a:spcPts val="0"/>
              </a:spcAft>
              <a:buNone/>
            </a:pPr>
            <a:r>
              <a:rPr lang="en" sz="1000">
                <a:latin typeface="Calibri"/>
                <a:ea typeface="Calibri"/>
                <a:cs typeface="Calibri"/>
                <a:sym typeface="Calibri"/>
              </a:rPr>
              <a:t> [[1516   84]</a:t>
            </a:r>
            <a:endParaRPr sz="1000">
              <a:latin typeface="Calibri"/>
              <a:ea typeface="Calibri"/>
              <a:cs typeface="Calibri"/>
              <a:sym typeface="Calibri"/>
            </a:endParaRPr>
          </a:p>
          <a:p>
            <a:pPr marL="0" lvl="0" indent="0" algn="l" rtl="0">
              <a:spcBef>
                <a:spcPts val="800"/>
              </a:spcBef>
              <a:spcAft>
                <a:spcPts val="0"/>
              </a:spcAft>
              <a:buNone/>
            </a:pPr>
            <a:r>
              <a:rPr lang="en" sz="1000">
                <a:latin typeface="Calibri"/>
                <a:ea typeface="Calibri"/>
                <a:cs typeface="Calibri"/>
                <a:sym typeface="Calibri"/>
              </a:rPr>
              <a:t> [ 341 1259]]</a:t>
            </a:r>
            <a:endParaRPr sz="1000">
              <a:latin typeface="Calibri"/>
              <a:ea typeface="Calibri"/>
              <a:cs typeface="Calibri"/>
              <a:sym typeface="Calibri"/>
            </a:endParaRPr>
          </a:p>
        </p:txBody>
      </p:sp>
      <p:sp>
        <p:nvSpPr>
          <p:cNvPr id="248" name="Google Shape;248;p32"/>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Image Classification with PyTorch-based CNN Models</a:t>
            </a:r>
            <a:endParaRPr sz="1950">
              <a:latin typeface="Calibri"/>
              <a:ea typeface="Calibri"/>
              <a:cs typeface="Calibri"/>
              <a:sym typeface="Calibri"/>
            </a:endParaRPr>
          </a:p>
        </p:txBody>
      </p:sp>
      <p:pic>
        <p:nvPicPr>
          <p:cNvPr id="249" name="Google Shape;249;p32"/>
          <p:cNvPicPr preferRelativeResize="0"/>
          <p:nvPr/>
        </p:nvPicPr>
        <p:blipFill>
          <a:blip r:embed="rId3">
            <a:alphaModFix/>
          </a:blip>
          <a:stretch>
            <a:fillRect/>
          </a:stretch>
        </p:blipFill>
        <p:spPr>
          <a:xfrm>
            <a:off x="0" y="1283423"/>
            <a:ext cx="4472349" cy="1720100"/>
          </a:xfrm>
          <a:prstGeom prst="rect">
            <a:avLst/>
          </a:prstGeom>
          <a:noFill/>
          <a:ln>
            <a:noFill/>
          </a:ln>
        </p:spPr>
      </p:pic>
      <p:sp>
        <p:nvSpPr>
          <p:cNvPr id="250" name="Google Shape;250;p32"/>
          <p:cNvSpPr txBox="1"/>
          <p:nvPr/>
        </p:nvSpPr>
        <p:spPr>
          <a:xfrm>
            <a:off x="4853425" y="1979825"/>
            <a:ext cx="33693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Avenir"/>
                <a:ea typeface="Avenir"/>
                <a:cs typeface="Avenir"/>
                <a:sym typeface="Avenir"/>
              </a:rPr>
              <a:t>The model was trained for 5 epochs.</a:t>
            </a:r>
            <a:endParaRPr sz="1500" b="1">
              <a:solidFill>
                <a:schemeClr val="dk1"/>
              </a:solidFill>
              <a:latin typeface="Avenir"/>
              <a:ea typeface="Avenir"/>
              <a:cs typeface="Avenir"/>
              <a:sym typeface="Avenir"/>
            </a:endParaRPr>
          </a:p>
        </p:txBody>
      </p:sp>
      <p:pic>
        <p:nvPicPr>
          <p:cNvPr id="251" name="Google Shape;251;p32"/>
          <p:cNvPicPr preferRelativeResize="0"/>
          <p:nvPr/>
        </p:nvPicPr>
        <p:blipFill>
          <a:blip r:embed="rId4">
            <a:alphaModFix/>
          </a:blip>
          <a:stretch>
            <a:fillRect/>
          </a:stretch>
        </p:blipFill>
        <p:spPr>
          <a:xfrm>
            <a:off x="3960250" y="3070061"/>
            <a:ext cx="5101250" cy="2055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body" idx="1"/>
          </p:nvPr>
        </p:nvSpPr>
        <p:spPr>
          <a:xfrm>
            <a:off x="0" y="245500"/>
            <a:ext cx="9078900" cy="4805100"/>
          </a:xfrm>
          <a:prstGeom prst="rect">
            <a:avLst/>
          </a:prstGeom>
        </p:spPr>
        <p:txBody>
          <a:bodyPr spcFirstLastPara="1" wrap="square" lIns="91425" tIns="0" rIns="91425" bIns="0" anchor="t" anchorCtr="0">
            <a:normAutofit lnSpcReduction="20000"/>
          </a:bodyPr>
          <a:lstStyle/>
          <a:p>
            <a:pPr marL="0" lvl="0" indent="0" algn="ctr" rtl="0">
              <a:spcBef>
                <a:spcPts val="800"/>
              </a:spcBef>
              <a:spcAft>
                <a:spcPts val="0"/>
              </a:spcAft>
              <a:buNone/>
            </a:pPr>
            <a:r>
              <a:rPr lang="en" sz="1100" b="1">
                <a:latin typeface="Calibri"/>
                <a:ea typeface="Calibri"/>
                <a:cs typeface="Calibri"/>
                <a:sym typeface="Calibri"/>
              </a:rPr>
              <a:t>4-class classification of "normal", “nevus”, “melanoma” and “pterygium” with 4000 images in each class.</a:t>
            </a:r>
            <a:endParaRPr sz="1100" b="1">
              <a:latin typeface="Calibri"/>
              <a:ea typeface="Calibri"/>
              <a:cs typeface="Calibri"/>
              <a:sym typeface="Calibri"/>
            </a:endParaRPr>
          </a:p>
          <a:p>
            <a:pPr marL="0" lvl="0" indent="0" algn="l" rtl="0">
              <a:spcBef>
                <a:spcPts val="800"/>
              </a:spcBef>
              <a:spcAft>
                <a:spcPts val="0"/>
              </a:spcAft>
              <a:buNone/>
            </a:pPr>
            <a:r>
              <a:rPr lang="en" sz="1000" b="1" u="sng">
                <a:latin typeface="Calibri"/>
                <a:ea typeface="Calibri"/>
                <a:cs typeface="Calibri"/>
                <a:sym typeface="Calibri"/>
              </a:rPr>
              <a:t>Architecture of the Model:</a:t>
            </a:r>
            <a:endParaRPr sz="1000" b="1" u="sng">
              <a:latin typeface="Calibri"/>
              <a:ea typeface="Calibri"/>
              <a:cs typeface="Calibri"/>
              <a:sym typeface="Calibri"/>
            </a:endParaRPr>
          </a:p>
          <a:p>
            <a:pPr marL="0" lvl="0" indent="0" algn="l" rtl="0">
              <a:spcBef>
                <a:spcPts val="800"/>
              </a:spcBef>
              <a:spcAft>
                <a:spcPts val="0"/>
              </a:spcAft>
              <a:buNone/>
            </a:pPr>
            <a:r>
              <a:rPr lang="en" sz="1000">
                <a:latin typeface="Calibri"/>
                <a:ea typeface="Calibri"/>
                <a:cs typeface="Calibri"/>
                <a:sym typeface="Calibri"/>
              </a:rPr>
              <a:t>Input Layer: The input images are RGB images resized to 150x150 pixels.</a:t>
            </a:r>
            <a:endParaRPr sz="1000">
              <a:latin typeface="Calibri"/>
              <a:ea typeface="Calibri"/>
              <a:cs typeface="Calibri"/>
              <a:sym typeface="Calibri"/>
            </a:endParaRPr>
          </a:p>
          <a:p>
            <a:pPr marL="0" lvl="0" indent="0" algn="l" rtl="0">
              <a:spcBef>
                <a:spcPts val="800"/>
              </a:spcBef>
              <a:spcAft>
                <a:spcPts val="0"/>
              </a:spcAft>
              <a:buNone/>
            </a:pPr>
            <a:endParaRPr sz="1000">
              <a:latin typeface="Calibri"/>
              <a:ea typeface="Calibri"/>
              <a:cs typeface="Calibri"/>
              <a:sym typeface="Calibri"/>
            </a:endParaRPr>
          </a:p>
          <a:p>
            <a:pPr marL="0" lvl="0" indent="0" algn="l" rtl="0">
              <a:spcBef>
                <a:spcPts val="800"/>
              </a:spcBef>
              <a:spcAft>
                <a:spcPts val="0"/>
              </a:spcAft>
              <a:buNone/>
            </a:pPr>
            <a:endParaRPr sz="1000">
              <a:latin typeface="Calibri"/>
              <a:ea typeface="Calibri"/>
              <a:cs typeface="Calibri"/>
              <a:sym typeface="Calibri"/>
            </a:endParaRPr>
          </a:p>
          <a:p>
            <a:pPr marL="0" lvl="0" indent="0" algn="l" rtl="0">
              <a:spcBef>
                <a:spcPts val="800"/>
              </a:spcBef>
              <a:spcAft>
                <a:spcPts val="0"/>
              </a:spcAft>
              <a:buNone/>
            </a:pPr>
            <a:endParaRPr sz="1000">
              <a:latin typeface="Calibri"/>
              <a:ea typeface="Calibri"/>
              <a:cs typeface="Calibri"/>
              <a:sym typeface="Calibri"/>
            </a:endParaRPr>
          </a:p>
          <a:p>
            <a:pPr marL="0" lvl="0" indent="0" algn="l" rtl="0">
              <a:spcBef>
                <a:spcPts val="800"/>
              </a:spcBef>
              <a:spcAft>
                <a:spcPts val="0"/>
              </a:spcAft>
              <a:buNone/>
            </a:pPr>
            <a:endParaRPr sz="1000">
              <a:latin typeface="Calibri"/>
              <a:ea typeface="Calibri"/>
              <a:cs typeface="Calibri"/>
              <a:sym typeface="Calibri"/>
            </a:endParaRPr>
          </a:p>
          <a:p>
            <a:pPr marL="0" lvl="0" indent="0" algn="l" rtl="0">
              <a:spcBef>
                <a:spcPts val="800"/>
              </a:spcBef>
              <a:spcAft>
                <a:spcPts val="0"/>
              </a:spcAft>
              <a:buNone/>
            </a:pPr>
            <a:endParaRPr sz="1000" b="1" u="sng">
              <a:latin typeface="Calibri"/>
              <a:ea typeface="Calibri"/>
              <a:cs typeface="Calibri"/>
              <a:sym typeface="Calibri"/>
            </a:endParaRPr>
          </a:p>
          <a:p>
            <a:pPr marL="0" lvl="0" indent="0" algn="l" rtl="0">
              <a:spcBef>
                <a:spcPts val="800"/>
              </a:spcBef>
              <a:spcAft>
                <a:spcPts val="0"/>
              </a:spcAft>
              <a:buNone/>
            </a:pPr>
            <a:endParaRPr sz="1000" b="1" u="sng">
              <a:latin typeface="Calibri"/>
              <a:ea typeface="Calibri"/>
              <a:cs typeface="Calibri"/>
              <a:sym typeface="Calibri"/>
            </a:endParaRPr>
          </a:p>
          <a:p>
            <a:pPr marL="0" lvl="0" indent="0" algn="l" rtl="0">
              <a:spcBef>
                <a:spcPts val="800"/>
              </a:spcBef>
              <a:spcAft>
                <a:spcPts val="0"/>
              </a:spcAft>
              <a:buNone/>
            </a:pPr>
            <a:r>
              <a:rPr lang="en" sz="1000" b="1" u="sng">
                <a:latin typeface="Calibri"/>
                <a:ea typeface="Calibri"/>
                <a:cs typeface="Calibri"/>
                <a:sym typeface="Calibri"/>
              </a:rPr>
              <a:t>Evaluation Metrics</a:t>
            </a:r>
            <a:r>
              <a:rPr lang="en" sz="1000">
                <a:latin typeface="Calibri"/>
                <a:ea typeface="Calibri"/>
                <a:cs typeface="Calibri"/>
                <a:sym typeface="Calibri"/>
              </a:rPr>
              <a:t> (measuring the performance of the trained model)</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Accuracy: 0.7630208333333334</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Precision: 0.7923358575858589</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Recall: 0.7630208333333334</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F1 Score: 0.7596258703540104</a:t>
            </a:r>
            <a:endParaRPr sz="1000">
              <a:latin typeface="Calibri"/>
              <a:ea typeface="Calibri"/>
              <a:cs typeface="Calibri"/>
              <a:sym typeface="Calibri"/>
            </a:endParaRPr>
          </a:p>
          <a:p>
            <a:pPr marL="0" lvl="0" indent="0" algn="l" rtl="0">
              <a:spcBef>
                <a:spcPts val="800"/>
              </a:spcBef>
              <a:spcAft>
                <a:spcPts val="0"/>
              </a:spcAft>
              <a:buNone/>
            </a:pPr>
            <a:r>
              <a:rPr lang="en" sz="1000" b="1" u="sng">
                <a:latin typeface="Calibri"/>
                <a:ea typeface="Calibri"/>
                <a:cs typeface="Calibri"/>
                <a:sym typeface="Calibri"/>
              </a:rPr>
              <a:t>Confusion Matrix:</a:t>
            </a:r>
            <a:endParaRPr sz="1000" b="1" u="sng">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[[793  15  52 100]</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 [ 52 525 178 205]</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 [ 37  27 718 178]</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 [ 25   7  34 894]]</a:t>
            </a:r>
            <a:endParaRPr sz="1000">
              <a:latin typeface="Calibri"/>
              <a:ea typeface="Calibri"/>
              <a:cs typeface="Calibri"/>
              <a:sym typeface="Calibri"/>
            </a:endParaRPr>
          </a:p>
        </p:txBody>
      </p:sp>
      <p:sp>
        <p:nvSpPr>
          <p:cNvPr id="257" name="Google Shape;257;p33"/>
          <p:cNvSpPr txBox="1">
            <a:spLocks noGrp="1"/>
          </p:cNvSpPr>
          <p:nvPr>
            <p:ph type="title"/>
          </p:nvPr>
        </p:nvSpPr>
        <p:spPr>
          <a:xfrm>
            <a:off x="0" y="34175"/>
            <a:ext cx="9044100" cy="2736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sz="1950" b="1" u="sng">
                <a:solidFill>
                  <a:srgbClr val="980000"/>
                </a:solidFill>
                <a:latin typeface="Calibri"/>
                <a:ea typeface="Calibri"/>
                <a:cs typeface="Calibri"/>
                <a:sym typeface="Calibri"/>
              </a:rPr>
              <a:t>Image Classification with PyTorch-based CNN Models</a:t>
            </a:r>
            <a:endParaRPr sz="1950">
              <a:latin typeface="Calibri"/>
              <a:ea typeface="Calibri"/>
              <a:cs typeface="Calibri"/>
              <a:sym typeface="Calibri"/>
            </a:endParaRPr>
          </a:p>
        </p:txBody>
      </p:sp>
      <p:pic>
        <p:nvPicPr>
          <p:cNvPr id="258" name="Google Shape;258;p33"/>
          <p:cNvPicPr preferRelativeResize="0"/>
          <p:nvPr/>
        </p:nvPicPr>
        <p:blipFill>
          <a:blip r:embed="rId3">
            <a:alphaModFix/>
          </a:blip>
          <a:stretch>
            <a:fillRect/>
          </a:stretch>
        </p:blipFill>
        <p:spPr>
          <a:xfrm>
            <a:off x="57225" y="1295325"/>
            <a:ext cx="4443549" cy="1573300"/>
          </a:xfrm>
          <a:prstGeom prst="rect">
            <a:avLst/>
          </a:prstGeom>
          <a:noFill/>
          <a:ln>
            <a:noFill/>
          </a:ln>
        </p:spPr>
      </p:pic>
      <p:sp>
        <p:nvSpPr>
          <p:cNvPr id="259" name="Google Shape;259;p33"/>
          <p:cNvSpPr txBox="1"/>
          <p:nvPr/>
        </p:nvSpPr>
        <p:spPr>
          <a:xfrm>
            <a:off x="5125600" y="1743575"/>
            <a:ext cx="33693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Avenir"/>
                <a:ea typeface="Avenir"/>
                <a:cs typeface="Avenir"/>
                <a:sym typeface="Avenir"/>
              </a:rPr>
              <a:t>The model was trained for 5 epochs.</a:t>
            </a:r>
            <a:endParaRPr sz="1500" b="1">
              <a:solidFill>
                <a:schemeClr val="dk1"/>
              </a:solidFill>
              <a:latin typeface="Avenir"/>
              <a:ea typeface="Avenir"/>
              <a:cs typeface="Avenir"/>
              <a:sym typeface="Avenir"/>
            </a:endParaRPr>
          </a:p>
        </p:txBody>
      </p:sp>
      <p:pic>
        <p:nvPicPr>
          <p:cNvPr id="260" name="Google Shape;260;p33"/>
          <p:cNvPicPr preferRelativeResize="0"/>
          <p:nvPr/>
        </p:nvPicPr>
        <p:blipFill rotWithShape="1">
          <a:blip r:embed="rId4">
            <a:alphaModFix/>
          </a:blip>
          <a:srcRect r="-3605"/>
          <a:stretch/>
        </p:blipFill>
        <p:spPr>
          <a:xfrm>
            <a:off x="3805450" y="2956725"/>
            <a:ext cx="5478684" cy="2186776"/>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rostyVTI">
  <a:themeElements>
    <a:clrScheme name="Frosty">
      <a:dk1>
        <a:srgbClr val="000000"/>
      </a:dk1>
      <a:lt1>
        <a:srgbClr val="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1272</Words>
  <Application>Microsoft Office PowerPoint</Application>
  <PresentationFormat>On-screen Show (16:9)</PresentationFormat>
  <Paragraphs>254</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Calibri</vt:lpstr>
      <vt:lpstr>Raleway</vt:lpstr>
      <vt:lpstr>Arial</vt:lpstr>
      <vt:lpstr>Sorts Mill Goudy</vt:lpstr>
      <vt:lpstr>Avenir</vt:lpstr>
      <vt:lpstr>Lato</vt:lpstr>
      <vt:lpstr>Noto Sans Symbols</vt:lpstr>
      <vt:lpstr>Times New Roman</vt:lpstr>
      <vt:lpstr>Streamline</vt:lpstr>
      <vt:lpstr>FrostyVTI</vt:lpstr>
      <vt:lpstr>Deep Learning Based Conjunctival Melanoma Detection using Ocular Surface Images</vt:lpstr>
      <vt:lpstr>Contents</vt:lpstr>
      <vt:lpstr>Dataset and Image Augmentation Techniques</vt:lpstr>
      <vt:lpstr>Data Augmentation functions</vt:lpstr>
      <vt:lpstr>GAN for Data Augmentation</vt:lpstr>
      <vt:lpstr>GAN for Data Augmentation - 100 epochs</vt:lpstr>
      <vt:lpstr>GAN for Data Augmentation - 100 epochs</vt:lpstr>
      <vt:lpstr>Image Classification with PyTorch-based CNN Models</vt:lpstr>
      <vt:lpstr>Image Classification with PyTorch-based CNN Models</vt:lpstr>
      <vt:lpstr>Transfer Learning - MobileNetv2 Model</vt:lpstr>
      <vt:lpstr>MobileNetv2 Model - 2 Class Classification</vt:lpstr>
      <vt:lpstr>MobileNetv2 Model - 2 Class Classification</vt:lpstr>
      <vt:lpstr>MobileNetv2 Model - 4 Class Classification</vt:lpstr>
      <vt:lpstr>MobileNetv2 Model - 4 Class Classification</vt:lpstr>
      <vt:lpstr>Transfer Learning - EfficientNetB7 Model </vt:lpstr>
      <vt:lpstr>EfficientNetB7 Model - 2 Class Classification</vt:lpstr>
      <vt:lpstr>EfficientNetB7 Model - 2 Class Classification</vt:lpstr>
      <vt:lpstr>EfficientNetB7 Model - 2 Class Classification</vt:lpstr>
      <vt:lpstr>EfficientNetB7 Model - 4 class Classification</vt:lpstr>
      <vt:lpstr>EfficientNetB7 Model - 4 Class Classification</vt:lpstr>
      <vt:lpstr>EfficientNetB7 Model - 4 Class Classification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Based Conjunctival Melanoma Detection using Ocular Surface Images</dc:title>
  <cp:lastModifiedBy>Anusri S</cp:lastModifiedBy>
  <cp:revision>8</cp:revision>
  <dcterms:modified xsi:type="dcterms:W3CDTF">2024-04-29T05:23:15Z</dcterms:modified>
</cp:coreProperties>
</file>